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07" r:id="rId1"/>
  </p:sldMasterIdLst>
  <p:notesMasterIdLst>
    <p:notesMasterId r:id="rId36"/>
  </p:notesMasterIdLst>
  <p:sldIdLst>
    <p:sldId id="256" r:id="rId2"/>
    <p:sldId id="257" r:id="rId3"/>
    <p:sldId id="259" r:id="rId4"/>
    <p:sldId id="260" r:id="rId5"/>
    <p:sldId id="303" r:id="rId6"/>
    <p:sldId id="261" r:id="rId7"/>
    <p:sldId id="304" r:id="rId8"/>
    <p:sldId id="263" r:id="rId9"/>
    <p:sldId id="299" r:id="rId10"/>
    <p:sldId id="300" r:id="rId11"/>
    <p:sldId id="264" r:id="rId12"/>
    <p:sldId id="305" r:id="rId13"/>
    <p:sldId id="306" r:id="rId14"/>
    <p:sldId id="307" r:id="rId15"/>
    <p:sldId id="308" r:id="rId16"/>
    <p:sldId id="312" r:id="rId17"/>
    <p:sldId id="311" r:id="rId18"/>
    <p:sldId id="310" r:id="rId19"/>
    <p:sldId id="328" r:id="rId20"/>
    <p:sldId id="327" r:id="rId21"/>
    <p:sldId id="322" r:id="rId22"/>
    <p:sldId id="309" r:id="rId23"/>
    <p:sldId id="316" r:id="rId24"/>
    <p:sldId id="314" r:id="rId25"/>
    <p:sldId id="313" r:id="rId26"/>
    <p:sldId id="321" r:id="rId27"/>
    <p:sldId id="320" r:id="rId28"/>
    <p:sldId id="319" r:id="rId29"/>
    <p:sldId id="318" r:id="rId30"/>
    <p:sldId id="317" r:id="rId31"/>
    <p:sldId id="267" r:id="rId32"/>
    <p:sldId id="329" r:id="rId33"/>
    <p:sldId id="330" r:id="rId34"/>
    <p:sldId id="288"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4660"/>
  </p:normalViewPr>
  <p:slideViewPr>
    <p:cSldViewPr snapToGrid="0">
      <p:cViewPr varScale="1">
        <p:scale>
          <a:sx n="74" d="100"/>
          <a:sy n="74" d="100"/>
        </p:scale>
        <p:origin x="416"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BCD065-2245-49FF-879A-1776E9FD0BC9}" type="datetimeFigureOut">
              <a:rPr lang="en-IN" smtClean="0"/>
              <a:t>23-03-2024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216956-753A-4253-B506-C7BFF38A9FA5}" type="slidenum">
              <a:rPr lang="en-IN" smtClean="0"/>
              <a:t>‹#›</a:t>
            </a:fld>
            <a:endParaRPr lang="en-IN"/>
          </a:p>
        </p:txBody>
      </p:sp>
    </p:spTree>
    <p:extLst>
      <p:ext uri="{BB962C8B-B14F-4D97-AF65-F5344CB8AC3E}">
        <p14:creationId xmlns:p14="http://schemas.microsoft.com/office/powerpoint/2010/main" val="32358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F216956-753A-4253-B506-C7BFF38A9FA5}" type="slidenum">
              <a:rPr lang="en-IN" smtClean="0"/>
              <a:t>3</a:t>
            </a:fld>
            <a:endParaRPr lang="en-IN"/>
          </a:p>
        </p:txBody>
      </p:sp>
    </p:spTree>
    <p:extLst>
      <p:ext uri="{BB962C8B-B14F-4D97-AF65-F5344CB8AC3E}">
        <p14:creationId xmlns:p14="http://schemas.microsoft.com/office/powerpoint/2010/main" val="2264718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F216956-753A-4253-B506-C7BFF38A9FA5}" type="slidenum">
              <a:rPr lang="en-IN" smtClean="0"/>
              <a:t>23</a:t>
            </a:fld>
            <a:endParaRPr lang="en-IN"/>
          </a:p>
        </p:txBody>
      </p:sp>
    </p:spTree>
    <p:extLst>
      <p:ext uri="{BB962C8B-B14F-4D97-AF65-F5344CB8AC3E}">
        <p14:creationId xmlns:p14="http://schemas.microsoft.com/office/powerpoint/2010/main" val="3583265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70A7E55E-26A2-421B-8383-88F5786E0BAA}" type="datetimeFigureOut">
              <a:rPr lang="en-IN" smtClean="0"/>
              <a:t>23-03-2024</a:t>
            </a:fld>
            <a:endParaRPr lang="en-IN"/>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317891A9-1D32-42DF-B8D9-68F9ED4142F0}" type="slidenum">
              <a:rPr lang="en-IN" smtClean="0"/>
              <a:t>‹#›</a:t>
            </a:fld>
            <a:endParaRPr lang="en-IN"/>
          </a:p>
        </p:txBody>
      </p:sp>
    </p:spTree>
    <p:extLst>
      <p:ext uri="{BB962C8B-B14F-4D97-AF65-F5344CB8AC3E}">
        <p14:creationId xmlns:p14="http://schemas.microsoft.com/office/powerpoint/2010/main" val="809936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A7E55E-26A2-421B-8383-88F5786E0BAA}" type="datetimeFigureOut">
              <a:rPr lang="en-IN" smtClean="0"/>
              <a:t>23-03-2024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7891A9-1D32-42DF-B8D9-68F9ED4142F0}" type="slidenum">
              <a:rPr lang="en-IN" smtClean="0"/>
              <a:t>‹#›</a:t>
            </a:fld>
            <a:endParaRPr lang="en-IN"/>
          </a:p>
        </p:txBody>
      </p:sp>
    </p:spTree>
    <p:extLst>
      <p:ext uri="{BB962C8B-B14F-4D97-AF65-F5344CB8AC3E}">
        <p14:creationId xmlns:p14="http://schemas.microsoft.com/office/powerpoint/2010/main" val="701366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70A7E55E-26A2-421B-8383-88F5786E0BAA}" type="datetimeFigureOut">
              <a:rPr lang="en-IN" smtClean="0"/>
              <a:t>23-03-2024</a:t>
            </a:fld>
            <a:endParaRPr lang="en-IN"/>
          </a:p>
        </p:txBody>
      </p:sp>
      <p:sp>
        <p:nvSpPr>
          <p:cNvPr id="5" name="Footer Placeholder 4"/>
          <p:cNvSpPr>
            <a:spLocks noGrp="1"/>
          </p:cNvSpPr>
          <p:nvPr>
            <p:ph type="ftr" sz="quarter" idx="11"/>
          </p:nvPr>
        </p:nvSpPr>
        <p:spPr>
          <a:xfrm>
            <a:off x="774923" y="5951811"/>
            <a:ext cx="7896279" cy="365125"/>
          </a:xfrm>
        </p:spPr>
        <p:txBody>
          <a:bodyPr/>
          <a:lstStyle/>
          <a:p>
            <a:endParaRPr lang="en-IN"/>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317891A9-1D32-42DF-B8D9-68F9ED4142F0}" type="slidenum">
              <a:rPr lang="en-IN" smtClean="0"/>
              <a:t>‹#›</a:t>
            </a:fld>
            <a:endParaRPr lang="en-IN"/>
          </a:p>
        </p:txBody>
      </p:sp>
    </p:spTree>
    <p:extLst>
      <p:ext uri="{BB962C8B-B14F-4D97-AF65-F5344CB8AC3E}">
        <p14:creationId xmlns:p14="http://schemas.microsoft.com/office/powerpoint/2010/main" val="2984267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A7E55E-26A2-421B-8383-88F5786E0BAA}" type="datetimeFigureOut">
              <a:rPr lang="en-IN" smtClean="0"/>
              <a:t>23-03-2024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558300" y="5956137"/>
            <a:ext cx="1052508" cy="365125"/>
          </a:xfrm>
        </p:spPr>
        <p:txBody>
          <a:bodyPr/>
          <a:lstStyle/>
          <a:p>
            <a:fld id="{317891A9-1D32-42DF-B8D9-68F9ED4142F0}" type="slidenum">
              <a:rPr lang="en-IN" smtClean="0"/>
              <a:t>‹#›</a:t>
            </a:fld>
            <a:endParaRPr lang="en-IN"/>
          </a:p>
        </p:txBody>
      </p:sp>
    </p:spTree>
    <p:extLst>
      <p:ext uri="{BB962C8B-B14F-4D97-AF65-F5344CB8AC3E}">
        <p14:creationId xmlns:p14="http://schemas.microsoft.com/office/powerpoint/2010/main" val="64258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0A7E55E-26A2-421B-8383-88F5786E0BAA}" type="datetimeFigureOut">
              <a:rPr lang="en-IN" smtClean="0"/>
              <a:t>23-03-2024</a:t>
            </a:fld>
            <a:endParaRPr lang="en-IN"/>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317891A9-1D32-42DF-B8D9-68F9ED4142F0}" type="slidenum">
              <a:rPr lang="en-IN" smtClean="0"/>
              <a:t>‹#›</a:t>
            </a:fld>
            <a:endParaRPr lang="en-IN"/>
          </a:p>
        </p:txBody>
      </p:sp>
    </p:spTree>
    <p:extLst>
      <p:ext uri="{BB962C8B-B14F-4D97-AF65-F5344CB8AC3E}">
        <p14:creationId xmlns:p14="http://schemas.microsoft.com/office/powerpoint/2010/main" val="1823989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A7E55E-26A2-421B-8383-88F5786E0BAA}" type="datetimeFigureOut">
              <a:rPr lang="en-IN" smtClean="0"/>
              <a:t>23-03-2024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17891A9-1D32-42DF-B8D9-68F9ED4142F0}" type="slidenum">
              <a:rPr lang="en-IN" smtClean="0"/>
              <a:t>‹#›</a:t>
            </a:fld>
            <a:endParaRPr lang="en-IN"/>
          </a:p>
        </p:txBody>
      </p:sp>
    </p:spTree>
    <p:extLst>
      <p:ext uri="{BB962C8B-B14F-4D97-AF65-F5344CB8AC3E}">
        <p14:creationId xmlns:p14="http://schemas.microsoft.com/office/powerpoint/2010/main" val="3791501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A7E55E-26A2-421B-8383-88F5786E0BAA}" type="datetimeFigureOut">
              <a:rPr lang="en-IN" smtClean="0"/>
              <a:t>23-03-2024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17891A9-1D32-42DF-B8D9-68F9ED4142F0}" type="slidenum">
              <a:rPr lang="en-IN" smtClean="0"/>
              <a:t>‹#›</a:t>
            </a:fld>
            <a:endParaRPr lang="en-IN"/>
          </a:p>
        </p:txBody>
      </p:sp>
    </p:spTree>
    <p:extLst>
      <p:ext uri="{BB962C8B-B14F-4D97-AF65-F5344CB8AC3E}">
        <p14:creationId xmlns:p14="http://schemas.microsoft.com/office/powerpoint/2010/main" val="2089251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A7E55E-26A2-421B-8383-88F5786E0BAA}" type="datetimeFigureOut">
              <a:rPr lang="en-IN" smtClean="0"/>
              <a:t>23-03-2024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17891A9-1D32-42DF-B8D9-68F9ED4142F0}" type="slidenum">
              <a:rPr lang="en-IN" smtClean="0"/>
              <a:t>‹#›</a:t>
            </a:fld>
            <a:endParaRPr lang="en-IN"/>
          </a:p>
        </p:txBody>
      </p:sp>
    </p:spTree>
    <p:extLst>
      <p:ext uri="{BB962C8B-B14F-4D97-AF65-F5344CB8AC3E}">
        <p14:creationId xmlns:p14="http://schemas.microsoft.com/office/powerpoint/2010/main" val="3154021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A7E55E-26A2-421B-8383-88F5786E0BAA}" type="datetimeFigureOut">
              <a:rPr lang="en-IN" smtClean="0"/>
              <a:t>23-03-2024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17891A9-1D32-42DF-B8D9-68F9ED4142F0}" type="slidenum">
              <a:rPr lang="en-IN" smtClean="0"/>
              <a:t>‹#›</a:t>
            </a:fld>
            <a:endParaRPr lang="en-IN"/>
          </a:p>
        </p:txBody>
      </p:sp>
    </p:spTree>
    <p:extLst>
      <p:ext uri="{BB962C8B-B14F-4D97-AF65-F5344CB8AC3E}">
        <p14:creationId xmlns:p14="http://schemas.microsoft.com/office/powerpoint/2010/main" val="2573096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70A7E55E-26A2-421B-8383-88F5786E0BAA}" type="datetimeFigureOut">
              <a:rPr lang="en-IN" smtClean="0"/>
              <a:t>23-03-2024</a:t>
            </a:fld>
            <a:endParaRPr lang="en-IN"/>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317891A9-1D32-42DF-B8D9-68F9ED4142F0}" type="slidenum">
              <a:rPr lang="en-IN" smtClean="0"/>
              <a:t>‹#›</a:t>
            </a:fld>
            <a:endParaRPr lang="en-IN"/>
          </a:p>
        </p:txBody>
      </p:sp>
    </p:spTree>
    <p:extLst>
      <p:ext uri="{BB962C8B-B14F-4D97-AF65-F5344CB8AC3E}">
        <p14:creationId xmlns:p14="http://schemas.microsoft.com/office/powerpoint/2010/main" val="2148106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A7E55E-26A2-421B-8383-88F5786E0BAA}" type="datetimeFigureOut">
              <a:rPr lang="en-IN" smtClean="0"/>
              <a:t>23-03-2024</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7891A9-1D32-42DF-B8D9-68F9ED4142F0}" type="slidenum">
              <a:rPr lang="en-IN" smtClean="0"/>
              <a:t>‹#›</a:t>
            </a:fld>
            <a:endParaRPr lang="en-IN"/>
          </a:p>
        </p:txBody>
      </p:sp>
    </p:spTree>
    <p:extLst>
      <p:ext uri="{BB962C8B-B14F-4D97-AF65-F5344CB8AC3E}">
        <p14:creationId xmlns:p14="http://schemas.microsoft.com/office/powerpoint/2010/main" val="3833450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70A7E55E-26A2-421B-8383-88F5786E0BAA}" type="datetimeFigureOut">
              <a:rPr lang="en-IN" smtClean="0"/>
              <a:t>23-03-2024</a:t>
            </a:fld>
            <a:endParaRPr lang="en-IN"/>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IN"/>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317891A9-1D32-42DF-B8D9-68F9ED4142F0}" type="slidenum">
              <a:rPr lang="en-IN" smtClean="0"/>
              <a:t>‹#›</a:t>
            </a:fld>
            <a:endParaRPr lang="en-IN"/>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19312155"/>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190872" y="4642721"/>
            <a:ext cx="8054975" cy="1854200"/>
          </a:xfrm>
        </p:spPr>
        <p:txBody>
          <a:bodyPr>
            <a:normAutofit/>
          </a:bodyPr>
          <a:lstStyle/>
          <a:p>
            <a:pPr marL="0" indent="0">
              <a:buNone/>
            </a:pPr>
            <a:r>
              <a:rPr lang="en-IN" sz="1800" b="1" dirty="0">
                <a:latin typeface="Arial" panose="020B0604020202020204" pitchFamily="34" charset="0"/>
                <a:cs typeface="Arial" panose="020B0604020202020204" pitchFamily="34" charset="0"/>
              </a:rPr>
              <a:t>    </a:t>
            </a:r>
            <a:r>
              <a:rPr lang="en-IN" sz="1800" b="1" dirty="0">
                <a:solidFill>
                  <a:schemeClr val="tx1"/>
                </a:solidFill>
                <a:latin typeface="Arial" panose="020B0604020202020204" pitchFamily="34" charset="0"/>
                <a:cs typeface="Arial" panose="020B0604020202020204" pitchFamily="34" charset="0"/>
              </a:rPr>
              <a:t>Presented by :-</a:t>
            </a:r>
          </a:p>
          <a:p>
            <a:pPr marL="0" indent="0">
              <a:buNone/>
            </a:pPr>
            <a:r>
              <a:rPr lang="en-IN" sz="1600" dirty="0">
                <a:latin typeface="Arial" panose="020B0604020202020204" pitchFamily="34" charset="0"/>
                <a:ea typeface="Calibri" panose="020F0502020204030204" pitchFamily="34" charset="0"/>
                <a:cs typeface="Arial" panose="020B0604020202020204" pitchFamily="34" charset="0"/>
              </a:rPr>
              <a:t>     </a:t>
            </a:r>
            <a:r>
              <a:rPr lang="en-IN" sz="1600" dirty="0">
                <a:solidFill>
                  <a:schemeClr val="tx1"/>
                </a:solidFill>
                <a:latin typeface="Arial" panose="020B0604020202020204" pitchFamily="34" charset="0"/>
                <a:ea typeface="Calibri" panose="020F0502020204030204" pitchFamily="34" charset="0"/>
                <a:cs typeface="Arial" panose="020B0604020202020204" pitchFamily="34" charset="0"/>
              </a:rPr>
              <a:t>V GOPI SINGH				217R5A0523</a:t>
            </a:r>
          </a:p>
          <a:p>
            <a:pPr marL="0" indent="0" algn="l">
              <a:buNone/>
            </a:pPr>
            <a:r>
              <a:rPr lang="en-IN" sz="1600" dirty="0">
                <a:effectLst/>
                <a:latin typeface="Arial" panose="020B0604020202020204" pitchFamily="34" charset="0"/>
                <a:ea typeface="Calibri" panose="020F0502020204030204" pitchFamily="34" charset="0"/>
                <a:cs typeface="Arial" panose="020B0604020202020204" pitchFamily="34" charset="0"/>
              </a:rPr>
              <a:t>     </a:t>
            </a:r>
            <a:r>
              <a:rPr lang="en-IN" sz="1600" dirty="0">
                <a:solidFill>
                  <a:schemeClr val="tx1"/>
                </a:solidFill>
                <a:effectLst/>
                <a:latin typeface="Arial" panose="020B0604020202020204" pitchFamily="34" charset="0"/>
                <a:ea typeface="Calibri" panose="020F0502020204030204" pitchFamily="34" charset="0"/>
                <a:cs typeface="Arial" panose="020B0604020202020204" pitchFamily="34" charset="0"/>
              </a:rPr>
              <a:t>THIPPAMOLA MAHESH		207R1A05P3</a:t>
            </a:r>
          </a:p>
          <a:p>
            <a:pPr marL="0" indent="0" algn="l">
              <a:buNone/>
            </a:pPr>
            <a:r>
              <a:rPr lang="en-IN" sz="1600" dirty="0">
                <a:solidFill>
                  <a:schemeClr val="tx1"/>
                </a:solidFill>
                <a:effectLst/>
                <a:latin typeface="Arial" panose="020B0604020202020204" pitchFamily="34" charset="0"/>
                <a:ea typeface="Calibri" panose="020F0502020204030204" pitchFamily="34" charset="0"/>
                <a:cs typeface="Arial" panose="020B0604020202020204" pitchFamily="34" charset="0"/>
              </a:rPr>
              <a:t>     PATHURI SHRUTHI REDDY	207R1A05M7</a:t>
            </a:r>
          </a:p>
        </p:txBody>
      </p:sp>
      <p:pic>
        <p:nvPicPr>
          <p:cNvPr id="4" name="Picture 3">
            <a:extLst>
              <a:ext uri="{FF2B5EF4-FFF2-40B4-BE49-F238E27FC236}">
                <a16:creationId xmlns:a16="http://schemas.microsoft.com/office/drawing/2014/main" id="{A1833653-1AD6-985F-DE3D-981679BF30E3}"/>
              </a:ext>
            </a:extLst>
          </p:cNvPr>
          <p:cNvPicPr>
            <a:picLocks noChangeAspect="1"/>
          </p:cNvPicPr>
          <p:nvPr/>
        </p:nvPicPr>
        <p:blipFill>
          <a:blip r:embed="rId2"/>
          <a:stretch>
            <a:fillRect/>
          </a:stretch>
        </p:blipFill>
        <p:spPr>
          <a:xfrm>
            <a:off x="10184471" y="600374"/>
            <a:ext cx="1380619" cy="1380619"/>
          </a:xfrm>
          <a:prstGeom prst="rect">
            <a:avLst/>
          </a:prstGeom>
        </p:spPr>
      </p:pic>
      <p:sp>
        <p:nvSpPr>
          <p:cNvPr id="7" name="Title 1">
            <a:extLst>
              <a:ext uri="{FF2B5EF4-FFF2-40B4-BE49-F238E27FC236}">
                <a16:creationId xmlns:a16="http://schemas.microsoft.com/office/drawing/2014/main" id="{CF0462CB-2D31-B9DF-2200-55B7F3BC251C}"/>
              </a:ext>
            </a:extLst>
          </p:cNvPr>
          <p:cNvSpPr txBox="1">
            <a:spLocks/>
          </p:cNvSpPr>
          <p:nvPr/>
        </p:nvSpPr>
        <p:spPr>
          <a:xfrm>
            <a:off x="1017142" y="1849348"/>
            <a:ext cx="9431676" cy="10587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2400" b="1" dirty="0">
              <a:solidFill>
                <a:srgbClr val="92D05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308939B4-97C0-C079-CFBC-77A42839B72B}"/>
              </a:ext>
            </a:extLst>
          </p:cNvPr>
          <p:cNvSpPr txBox="1"/>
          <p:nvPr/>
        </p:nvSpPr>
        <p:spPr>
          <a:xfrm>
            <a:off x="-513708" y="753424"/>
            <a:ext cx="12493376" cy="923330"/>
          </a:xfrm>
          <a:prstGeom prst="rect">
            <a:avLst/>
          </a:prstGeom>
          <a:noFill/>
        </p:spPr>
        <p:txBody>
          <a:bodyPr wrap="square">
            <a:spAutoFit/>
          </a:bodyPr>
          <a:lstStyle/>
          <a:p>
            <a:pPr marL="6350" marR="5080" indent="-6350" algn="ctr"/>
            <a:r>
              <a:rPr lang="en-IN" sz="1800" b="1" kern="100" dirty="0">
                <a:solidFill>
                  <a:srgbClr val="000000"/>
                </a:solidFill>
                <a:effectLst/>
                <a:latin typeface="Times New Roman" panose="02020603050405020304" pitchFamily="18" charset="0"/>
                <a:ea typeface="Times New Roman" panose="02020603050405020304" pitchFamily="18" charset="0"/>
              </a:rPr>
              <a:t>DEPARTMENT OF COMPUTER SCIENCE AND ENGINEERING </a:t>
            </a:r>
            <a:endParaRPr lang="en-IN" sz="1600" kern="100" dirty="0">
              <a:solidFill>
                <a:srgbClr val="000000"/>
              </a:solidFill>
              <a:effectLst/>
              <a:latin typeface="Calibri" panose="020F0502020204030204" pitchFamily="34" charset="0"/>
              <a:ea typeface="Calibri" panose="020F0502020204030204" pitchFamily="34" charset="0"/>
            </a:endParaRPr>
          </a:p>
          <a:p>
            <a:pPr marL="6350" marR="3810" indent="-6350" algn="ctr"/>
            <a:r>
              <a:rPr lang="en-IN" sz="1800" b="1" kern="100" dirty="0">
                <a:solidFill>
                  <a:srgbClr val="4472C4"/>
                </a:solidFill>
                <a:effectLst/>
                <a:latin typeface="Times New Roman" panose="02020603050405020304" pitchFamily="18" charset="0"/>
                <a:ea typeface="Times New Roman" panose="02020603050405020304" pitchFamily="18" charset="0"/>
              </a:rPr>
              <a:t>CMR TECHNICAL CAMPUS </a:t>
            </a:r>
            <a:endParaRPr lang="en-IN" sz="1600" kern="100" dirty="0">
              <a:solidFill>
                <a:srgbClr val="000000"/>
              </a:solidFill>
              <a:effectLst/>
              <a:latin typeface="Calibri" panose="020F0502020204030204" pitchFamily="34" charset="0"/>
              <a:ea typeface="Calibri" panose="020F0502020204030204" pitchFamily="34" charset="0"/>
            </a:endParaRPr>
          </a:p>
          <a:p>
            <a:pPr marL="6350" marR="3810" indent="-6350" algn="ctr"/>
            <a:r>
              <a:rPr lang="en-IN" sz="1800" b="1" kern="100" dirty="0">
                <a:solidFill>
                  <a:srgbClr val="000000"/>
                </a:solidFill>
                <a:effectLst/>
                <a:latin typeface="Times New Roman" panose="02020603050405020304" pitchFamily="18" charset="0"/>
                <a:ea typeface="Times New Roman" panose="02020603050405020304" pitchFamily="18" charset="0"/>
              </a:rPr>
              <a:t>UGC AUTONOMOUS </a:t>
            </a:r>
            <a:endParaRPr lang="en-IN" sz="1600" kern="100" dirty="0">
              <a:solidFill>
                <a:srgbClr val="000000"/>
              </a:solidFill>
              <a:effectLst/>
              <a:latin typeface="Calibri" panose="020F0502020204030204" pitchFamily="34" charset="0"/>
              <a:ea typeface="Calibri" panose="020F0502020204030204" pitchFamily="34" charset="0"/>
            </a:endParaRPr>
          </a:p>
        </p:txBody>
      </p:sp>
      <p:sp>
        <p:nvSpPr>
          <p:cNvPr id="12" name="TextBox 11">
            <a:extLst>
              <a:ext uri="{FF2B5EF4-FFF2-40B4-BE49-F238E27FC236}">
                <a16:creationId xmlns:a16="http://schemas.microsoft.com/office/drawing/2014/main" id="{356BA1F2-3F1A-FF3B-2CA4-2E06AC0107AA}"/>
              </a:ext>
            </a:extLst>
          </p:cNvPr>
          <p:cNvSpPr txBox="1"/>
          <p:nvPr/>
        </p:nvSpPr>
        <p:spPr>
          <a:xfrm>
            <a:off x="190872" y="1983434"/>
            <a:ext cx="11579885" cy="1785104"/>
          </a:xfrm>
          <a:prstGeom prst="rect">
            <a:avLst/>
          </a:prstGeom>
          <a:noFill/>
        </p:spPr>
        <p:txBody>
          <a:bodyPr wrap="square">
            <a:spAutoFit/>
          </a:bodyPr>
          <a:lstStyle/>
          <a:p>
            <a:pPr algn="ctr"/>
            <a:r>
              <a:rPr lang="en-US" dirty="0">
                <a:solidFill>
                  <a:schemeClr val="tx1"/>
                </a:solidFill>
                <a:latin typeface="Times New Roman" panose="02020603050405020304" pitchFamily="18" charset="0"/>
                <a:cs typeface="Times New Roman" panose="02020603050405020304" pitchFamily="18" charset="0"/>
              </a:rPr>
              <a:t>A MAJOR PROJECT ON</a:t>
            </a:r>
          </a:p>
          <a:p>
            <a:pPr algn="ctr"/>
            <a:br>
              <a:rPr lang="en-US" sz="1400" dirty="0">
                <a:latin typeface="Times New Roman" panose="02020603050405020304" pitchFamily="18" charset="0"/>
                <a:cs typeface="Times New Roman" panose="02020603050405020304" pitchFamily="18" charset="0"/>
              </a:rPr>
            </a:br>
            <a:r>
              <a:rPr lang="en-US" sz="2400" b="1" dirty="0">
                <a:solidFill>
                  <a:srgbClr val="FF0000"/>
                </a:solidFill>
                <a:effectLst/>
                <a:latin typeface="Times New Roman" panose="02020603050405020304" pitchFamily="18" charset="0"/>
                <a:ea typeface="Calibri" panose="020F0502020204030204" pitchFamily="34" charset="0"/>
              </a:rPr>
              <a:t>Fake</a:t>
            </a:r>
            <a:r>
              <a:rPr lang="en-US" sz="2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Profile Identification in Social Network using Machine Learning and NLP </a:t>
            </a:r>
            <a:endParaRPr lang="en-IN"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br>
              <a:rPr lang="en-US" sz="1600" b="1" dirty="0">
                <a:latin typeface="Arial" panose="020B0604020202020204" pitchFamily="34" charset="0"/>
                <a:cs typeface="Arial" panose="020B0604020202020204" pitchFamily="34" charset="0"/>
              </a:rPr>
            </a:br>
            <a:br>
              <a:rPr lang="en-US" sz="1600" dirty="0"/>
            </a:br>
            <a:endParaRPr lang="en-IN" dirty="0"/>
          </a:p>
        </p:txBody>
      </p:sp>
      <p:sp>
        <p:nvSpPr>
          <p:cNvPr id="14" name="TextBox 13">
            <a:extLst>
              <a:ext uri="{FF2B5EF4-FFF2-40B4-BE49-F238E27FC236}">
                <a16:creationId xmlns:a16="http://schemas.microsoft.com/office/drawing/2014/main" id="{FB84ED45-5F55-907F-C4C5-AA74B8DC86D2}"/>
              </a:ext>
            </a:extLst>
          </p:cNvPr>
          <p:cNvSpPr txBox="1"/>
          <p:nvPr/>
        </p:nvSpPr>
        <p:spPr>
          <a:xfrm>
            <a:off x="2972656" y="3089502"/>
            <a:ext cx="6246688" cy="1371786"/>
          </a:xfrm>
          <a:prstGeom prst="rect">
            <a:avLst/>
          </a:prstGeom>
          <a:noFill/>
        </p:spPr>
        <p:txBody>
          <a:bodyPr wrap="square">
            <a:spAutoFit/>
          </a:bodyPr>
          <a:lstStyle/>
          <a:p>
            <a:pPr marL="6350" marR="5080" indent="-6350" algn="ctr">
              <a:lnSpc>
                <a:spcPct val="107000"/>
              </a:lnSpc>
              <a:spcAft>
                <a:spcPts val="1200"/>
              </a:spcAft>
            </a:pPr>
            <a:r>
              <a:rPr lang="en-IN" sz="2000" kern="100" dirty="0">
                <a:solidFill>
                  <a:srgbClr val="000000"/>
                </a:solidFill>
                <a:effectLst/>
                <a:latin typeface="Times New Roman" panose="02020603050405020304" pitchFamily="18" charset="0"/>
                <a:ea typeface="Times New Roman" panose="02020603050405020304" pitchFamily="18" charset="0"/>
              </a:rPr>
              <a:t>Under the Guidance of </a:t>
            </a:r>
            <a:endParaRPr lang="en-IN" sz="1600" kern="100" dirty="0">
              <a:solidFill>
                <a:srgbClr val="000000"/>
              </a:solidFill>
              <a:effectLst/>
              <a:latin typeface="Calibri" panose="020F0502020204030204" pitchFamily="34" charset="0"/>
              <a:ea typeface="Calibri" panose="020F0502020204030204" pitchFamily="34" charset="0"/>
            </a:endParaRPr>
          </a:p>
          <a:p>
            <a:pPr marL="6350" marR="5715" indent="-6350" algn="ctr">
              <a:lnSpc>
                <a:spcPct val="107000"/>
              </a:lnSpc>
              <a:spcAft>
                <a:spcPts val="1200"/>
              </a:spcAft>
            </a:pPr>
            <a:r>
              <a:rPr lang="en-IN" sz="2000" b="1" kern="100" dirty="0">
                <a:solidFill>
                  <a:srgbClr val="000000"/>
                </a:solidFill>
                <a:effectLst/>
                <a:latin typeface="Times New Roman" panose="02020603050405020304" pitchFamily="18" charset="0"/>
                <a:ea typeface="Times New Roman" panose="02020603050405020304" pitchFamily="18" charset="0"/>
              </a:rPr>
              <a:t>RANJITH REDDY K </a:t>
            </a:r>
            <a:endParaRPr lang="en-IN" sz="1600" kern="100" dirty="0">
              <a:solidFill>
                <a:srgbClr val="000000"/>
              </a:solidFill>
              <a:effectLst/>
              <a:latin typeface="Calibri" panose="020F0502020204030204" pitchFamily="34" charset="0"/>
              <a:ea typeface="Calibri" panose="020F0502020204030204" pitchFamily="34" charset="0"/>
            </a:endParaRPr>
          </a:p>
          <a:p>
            <a:pPr marL="6350" marR="3810" indent="-6350" algn="ctr">
              <a:lnSpc>
                <a:spcPct val="107000"/>
              </a:lnSpc>
              <a:spcAft>
                <a:spcPts val="1200"/>
              </a:spcAft>
            </a:pPr>
            <a:r>
              <a:rPr lang="en-IN" sz="2000" kern="100" dirty="0">
                <a:solidFill>
                  <a:srgbClr val="000000"/>
                </a:solidFill>
                <a:effectLst/>
                <a:latin typeface="Times New Roman" panose="02020603050405020304" pitchFamily="18" charset="0"/>
                <a:ea typeface="Times New Roman" panose="02020603050405020304" pitchFamily="18" charset="0"/>
              </a:rPr>
              <a:t>(Assistant Professor) </a:t>
            </a:r>
            <a:endParaRPr lang="en-IN" sz="1600" kern="100" dirty="0">
              <a:solidFill>
                <a:srgbClr val="000000"/>
              </a:solidFill>
              <a:effectLst/>
              <a:latin typeface="Calibri" panose="020F0502020204030204" pitchFamily="34" charset="0"/>
              <a:ea typeface="Calibri" panose="020F0502020204030204" pitchFamily="34" charset="0"/>
            </a:endParaRPr>
          </a:p>
        </p:txBody>
      </p:sp>
      <p:pic>
        <p:nvPicPr>
          <p:cNvPr id="15" name="Picture 14">
            <a:extLst>
              <a:ext uri="{FF2B5EF4-FFF2-40B4-BE49-F238E27FC236}">
                <a16:creationId xmlns:a16="http://schemas.microsoft.com/office/drawing/2014/main" id="{85B2CCA7-3560-B3E8-2B03-03E37062D00D}"/>
              </a:ext>
            </a:extLst>
          </p:cNvPr>
          <p:cNvPicPr>
            <a:picLocks noChangeAspect="1"/>
          </p:cNvPicPr>
          <p:nvPr/>
        </p:nvPicPr>
        <p:blipFill>
          <a:blip r:embed="rId2"/>
          <a:stretch>
            <a:fillRect/>
          </a:stretch>
        </p:blipFill>
        <p:spPr>
          <a:xfrm>
            <a:off x="553934" y="600374"/>
            <a:ext cx="1380619" cy="1380619"/>
          </a:xfrm>
          <a:prstGeom prst="rect">
            <a:avLst/>
          </a:prstGeom>
        </p:spPr>
      </p:pic>
      <p:pic>
        <p:nvPicPr>
          <p:cNvPr id="5" name="Picture 4">
            <a:extLst>
              <a:ext uri="{FF2B5EF4-FFF2-40B4-BE49-F238E27FC236}">
                <a16:creationId xmlns:a16="http://schemas.microsoft.com/office/drawing/2014/main" id="{9F6F8A98-D73C-4E31-F4A2-37BD8FB7A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6408" y="4075218"/>
            <a:ext cx="4953346" cy="2172520"/>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528282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75426"/>
            <a:ext cx="8596668" cy="809767"/>
          </a:xfrm>
        </p:spPr>
        <p:txBody>
          <a:bodyPr>
            <a:normAutofit fontScale="90000"/>
          </a:bodyPr>
          <a:lstStyle/>
          <a:p>
            <a:r>
              <a:rPr lang="en-US" sz="3100" b="1" dirty="0">
                <a:solidFill>
                  <a:srgbClr val="FF0000"/>
                </a:solidFill>
                <a:latin typeface="Arial" panose="020B0604020202020204" pitchFamily="34" charset="0"/>
                <a:cs typeface="Arial" panose="020B0604020202020204" pitchFamily="34" charset="0"/>
              </a:rPr>
              <a:t>SOFTWARE REQUIREMENTS</a:t>
            </a:r>
            <a:br>
              <a:rPr lang="en-US" b="1" dirty="0"/>
            </a:br>
            <a:endParaRPr lang="en-IN" dirty="0"/>
          </a:p>
        </p:txBody>
      </p:sp>
      <p:sp>
        <p:nvSpPr>
          <p:cNvPr id="3" name="Content Placeholder 2"/>
          <p:cNvSpPr>
            <a:spLocks noGrp="1"/>
          </p:cNvSpPr>
          <p:nvPr>
            <p:ph idx="1"/>
          </p:nvPr>
        </p:nvSpPr>
        <p:spPr>
          <a:xfrm>
            <a:off x="677334" y="1224158"/>
            <a:ext cx="8596668" cy="4621995"/>
          </a:xfrm>
        </p:spPr>
        <p:txBody>
          <a:bodyPr>
            <a:normAutofit/>
          </a:bodyPr>
          <a:lstStyle/>
          <a:p>
            <a:pPr marR="0" lvl="0" algn="just">
              <a:lnSpc>
                <a:spcPct val="150000"/>
              </a:lnSpc>
              <a:spcBef>
                <a:spcPts val="0"/>
              </a:spcBef>
              <a:spcAft>
                <a:spcPts val="1000"/>
              </a:spcAft>
              <a:buFont typeface="Wingdings" panose="05000000000000000000" pitchFamily="2" charset="2"/>
              <a:buChar char="Ø"/>
              <a:tabLst>
                <a:tab pos="457200" algn="l"/>
              </a:tabLst>
            </a:pPr>
            <a:r>
              <a:rPr lang="en-US" sz="2000" dirty="0">
                <a:solidFill>
                  <a:schemeClr val="tx1"/>
                </a:solidFill>
                <a:latin typeface="Arial" panose="020B0604020202020204" pitchFamily="34" charset="0"/>
                <a:cs typeface="Arial" panose="020B0604020202020204" pitchFamily="34" charset="0"/>
              </a:rPr>
              <a:t> </a:t>
            </a:r>
            <a:r>
              <a:rPr lang="en-IN" sz="20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Operating system 		:   </a:t>
            </a:r>
            <a:r>
              <a:rPr lang="en-IN" sz="2000" dirty="0">
                <a:solidFill>
                  <a:schemeClr val="tx1"/>
                </a:solidFill>
                <a:effectLst/>
                <a:latin typeface="Arial" panose="020B0604020202020204" pitchFamily="34" charset="0"/>
                <a:ea typeface="Calibri" panose="020F0502020204030204" pitchFamily="34" charset="0"/>
                <a:cs typeface="Arial" panose="020B0604020202020204" pitchFamily="34" charset="0"/>
              </a:rPr>
              <a:t>Windows 7 Ultimate.</a:t>
            </a:r>
          </a:p>
          <a:p>
            <a:pPr marR="0" lvl="0" algn="just">
              <a:lnSpc>
                <a:spcPct val="150000"/>
              </a:lnSpc>
              <a:spcBef>
                <a:spcPts val="0"/>
              </a:spcBef>
              <a:spcAft>
                <a:spcPts val="1000"/>
              </a:spcAft>
              <a:buFont typeface="Wingdings" panose="05000000000000000000" pitchFamily="2" charset="2"/>
              <a:buChar char="Ø"/>
              <a:tabLst>
                <a:tab pos="457200" algn="l"/>
              </a:tabLst>
            </a:pPr>
            <a:r>
              <a:rPr lang="en-IN" sz="20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Coding Language		:   </a:t>
            </a:r>
            <a:r>
              <a:rPr lang="en-IN" sz="2000" dirty="0">
                <a:solidFill>
                  <a:schemeClr val="tx1"/>
                </a:solidFill>
                <a:effectLst/>
                <a:latin typeface="Arial" panose="020B0604020202020204" pitchFamily="34" charset="0"/>
                <a:ea typeface="Calibri" panose="020F0502020204030204" pitchFamily="34" charset="0"/>
                <a:cs typeface="Arial" panose="020B0604020202020204" pitchFamily="34" charset="0"/>
              </a:rPr>
              <a:t>Python.</a:t>
            </a:r>
          </a:p>
          <a:p>
            <a:pPr marR="0" lvl="0" algn="just">
              <a:lnSpc>
                <a:spcPct val="150000"/>
              </a:lnSpc>
              <a:spcBef>
                <a:spcPts val="0"/>
              </a:spcBef>
              <a:spcAft>
                <a:spcPts val="1000"/>
              </a:spcAft>
              <a:buFont typeface="Wingdings" panose="05000000000000000000" pitchFamily="2" charset="2"/>
              <a:buChar char="Ø"/>
              <a:tabLst>
                <a:tab pos="457200" algn="l"/>
              </a:tabLst>
            </a:pPr>
            <a:r>
              <a:rPr lang="en-IN" sz="20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Front-End / Designing	:   </a:t>
            </a:r>
            <a:r>
              <a:rPr lang="en-IN" sz="2000" dirty="0">
                <a:solidFill>
                  <a:schemeClr val="tx1"/>
                </a:solidFill>
                <a:effectLst/>
                <a:latin typeface="Arial" panose="020B0604020202020204" pitchFamily="34" charset="0"/>
                <a:ea typeface="Calibri" panose="020F0502020204030204" pitchFamily="34" charset="0"/>
                <a:cs typeface="Arial" panose="020B0604020202020204" pitchFamily="34" charset="0"/>
              </a:rPr>
              <a:t>Html, CSS, JavaScript.</a:t>
            </a:r>
          </a:p>
          <a:p>
            <a:pPr marR="0" lvl="0" algn="just">
              <a:lnSpc>
                <a:spcPct val="150000"/>
              </a:lnSpc>
              <a:spcBef>
                <a:spcPts val="0"/>
              </a:spcBef>
              <a:spcAft>
                <a:spcPts val="1000"/>
              </a:spcAft>
              <a:buFont typeface="Wingdings" panose="05000000000000000000" pitchFamily="2" charset="2"/>
              <a:buChar char="Ø"/>
              <a:tabLst>
                <a:tab pos="457200" algn="l"/>
              </a:tabLst>
            </a:pPr>
            <a:r>
              <a:rPr lang="en-IN" sz="20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Frame Work				:   </a:t>
            </a:r>
            <a:r>
              <a:rPr lang="en-IN" sz="2000" dirty="0">
                <a:solidFill>
                  <a:schemeClr val="tx1"/>
                </a:solidFill>
                <a:effectLst/>
                <a:latin typeface="Arial" panose="020B0604020202020204" pitchFamily="34" charset="0"/>
                <a:ea typeface="Calibri" panose="020F0502020204030204" pitchFamily="34" charset="0"/>
                <a:cs typeface="Arial" panose="020B0604020202020204" pitchFamily="34" charset="0"/>
              </a:rPr>
              <a:t>Django-ORM.</a:t>
            </a:r>
          </a:p>
          <a:p>
            <a:pPr marR="0" lvl="0" algn="just">
              <a:lnSpc>
                <a:spcPct val="150000"/>
              </a:lnSpc>
              <a:spcBef>
                <a:spcPts val="0"/>
              </a:spcBef>
              <a:spcAft>
                <a:spcPts val="1000"/>
              </a:spcAft>
              <a:buFont typeface="Wingdings" panose="05000000000000000000" pitchFamily="2" charset="2"/>
              <a:buChar char="Ø"/>
              <a:tabLst>
                <a:tab pos="457200" algn="l"/>
              </a:tabLst>
            </a:pPr>
            <a:r>
              <a:rPr lang="en-IN" sz="20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Data Base				:   </a:t>
            </a:r>
            <a:r>
              <a:rPr lang="en-IN" sz="2000" dirty="0">
                <a:solidFill>
                  <a:schemeClr val="tx1"/>
                </a:solidFill>
                <a:effectLst/>
                <a:latin typeface="Arial" panose="020B0604020202020204" pitchFamily="34" charset="0"/>
                <a:ea typeface="Calibri" panose="020F0502020204030204" pitchFamily="34" charset="0"/>
                <a:cs typeface="Arial" panose="020B0604020202020204" pitchFamily="34" charset="0"/>
              </a:rPr>
              <a:t>MySQL (WAMP Server).</a:t>
            </a:r>
          </a:p>
        </p:txBody>
      </p:sp>
    </p:spTree>
    <p:extLst>
      <p:ext uri="{BB962C8B-B14F-4D97-AF65-F5344CB8AC3E}">
        <p14:creationId xmlns:p14="http://schemas.microsoft.com/office/powerpoint/2010/main" val="3635940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19938-B4FE-903D-B0A9-A29525D8BD9F}"/>
              </a:ext>
            </a:extLst>
          </p:cNvPr>
          <p:cNvSpPr>
            <a:spLocks noGrp="1"/>
          </p:cNvSpPr>
          <p:nvPr>
            <p:ph type="title"/>
          </p:nvPr>
        </p:nvSpPr>
        <p:spPr>
          <a:xfrm>
            <a:off x="581192" y="503748"/>
            <a:ext cx="11029616" cy="1013800"/>
          </a:xfrm>
        </p:spPr>
        <p:txBody>
          <a:bodyPr>
            <a:normAutofit/>
          </a:bodyPr>
          <a:lstStyle/>
          <a:p>
            <a:r>
              <a:rPr lang="en-IN" b="1" dirty="0">
                <a:solidFill>
                  <a:srgbClr val="FF0000"/>
                </a:solidFill>
                <a:latin typeface="Arial" panose="020B0604020202020204" pitchFamily="34" charset="0"/>
                <a:cs typeface="Arial" panose="020B0604020202020204" pitchFamily="34" charset="0"/>
              </a:rPr>
              <a:t>Novelty of Project</a:t>
            </a:r>
          </a:p>
        </p:txBody>
      </p:sp>
      <p:sp>
        <p:nvSpPr>
          <p:cNvPr id="3" name="Content Placeholder 2">
            <a:extLst>
              <a:ext uri="{FF2B5EF4-FFF2-40B4-BE49-F238E27FC236}">
                <a16:creationId xmlns:a16="http://schemas.microsoft.com/office/drawing/2014/main" id="{34563A22-D181-5CEF-A259-6C76E0C7E2B7}"/>
              </a:ext>
            </a:extLst>
          </p:cNvPr>
          <p:cNvSpPr>
            <a:spLocks noGrp="1"/>
          </p:cNvSpPr>
          <p:nvPr>
            <p:ph idx="1"/>
          </p:nvPr>
        </p:nvSpPr>
        <p:spPr>
          <a:xfrm>
            <a:off x="511895" y="1258757"/>
            <a:ext cx="10515600" cy="4170338"/>
          </a:xfrm>
        </p:spPr>
        <p:txBody>
          <a:bodyPr>
            <a:normAutofit/>
          </a:bodyPr>
          <a:lstStyle/>
          <a:p>
            <a:pPr algn="just">
              <a:lnSpc>
                <a:spcPct val="150000"/>
              </a:lnSpc>
              <a:buFont typeface="Wingdings" panose="05000000000000000000" pitchFamily="2" charset="2"/>
              <a:buChar char="Ø"/>
            </a:pPr>
            <a:r>
              <a:rPr lang="en-US" sz="2000" dirty="0">
                <a:solidFill>
                  <a:schemeClr val="tx1"/>
                </a:solidFill>
                <a:latin typeface="Arial" panose="020B0604020202020204" pitchFamily="34" charset="0"/>
                <a:cs typeface="Arial" panose="020B0604020202020204" pitchFamily="34" charset="0"/>
              </a:rPr>
              <a:t>T</a:t>
            </a:r>
            <a:r>
              <a:rPr lang="en-US" sz="2000" b="0" i="0" dirty="0">
                <a:solidFill>
                  <a:schemeClr val="tx1"/>
                </a:solidFill>
                <a:effectLst/>
                <a:latin typeface="Arial" panose="020B0604020202020204" pitchFamily="34" charset="0"/>
                <a:cs typeface="Arial" panose="020B0604020202020204" pitchFamily="34" charset="0"/>
              </a:rPr>
              <a:t>he novelty of fake profile detection using machine learning and NLP lies in its ability to leverage advanced algorithms, multimodal analysis, scalability, and interdisciplinary collaboration to effectively identify deceptive behavior in online social networks.</a:t>
            </a:r>
            <a:endParaRPr lang="en-IN" sz="2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2856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1CE54-35B5-CD9D-F5DE-C61D59F3544E}"/>
              </a:ext>
            </a:extLst>
          </p:cNvPr>
          <p:cNvSpPr>
            <a:spLocks noGrp="1"/>
          </p:cNvSpPr>
          <p:nvPr>
            <p:ph type="title"/>
          </p:nvPr>
        </p:nvSpPr>
        <p:spPr>
          <a:xfrm>
            <a:off x="581192" y="492301"/>
            <a:ext cx="11029616" cy="1013800"/>
          </a:xfrm>
        </p:spPr>
        <p:txBody>
          <a:bodyPr/>
          <a:lstStyle/>
          <a:p>
            <a:r>
              <a:rPr lang="en-US" b="1" dirty="0">
                <a:solidFill>
                  <a:srgbClr val="FF0000"/>
                </a:solidFill>
                <a:latin typeface="Arial" panose="020B0604020202020204" pitchFamily="34" charset="0"/>
                <a:cs typeface="Arial" panose="020B0604020202020204" pitchFamily="34" charset="0"/>
              </a:rPr>
              <a:t>Architecture</a:t>
            </a:r>
            <a:endParaRPr lang="en-IN" dirty="0"/>
          </a:p>
        </p:txBody>
      </p:sp>
      <p:pic>
        <p:nvPicPr>
          <p:cNvPr id="5" name="Content Placeholder 4">
            <a:extLst>
              <a:ext uri="{FF2B5EF4-FFF2-40B4-BE49-F238E27FC236}">
                <a16:creationId xmlns:a16="http://schemas.microsoft.com/office/drawing/2014/main" id="{2840D9B2-A22A-661D-976F-A28992FE59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24091" y="602490"/>
            <a:ext cx="6711351" cy="6168051"/>
          </a:xfrm>
        </p:spPr>
      </p:pic>
    </p:spTree>
    <p:extLst>
      <p:ext uri="{BB962C8B-B14F-4D97-AF65-F5344CB8AC3E}">
        <p14:creationId xmlns:p14="http://schemas.microsoft.com/office/powerpoint/2010/main" val="701562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44817-8B87-D55D-62FD-70B1228D29BC}"/>
              </a:ext>
            </a:extLst>
          </p:cNvPr>
          <p:cNvSpPr>
            <a:spLocks noGrp="1"/>
          </p:cNvSpPr>
          <p:nvPr>
            <p:ph type="title"/>
          </p:nvPr>
        </p:nvSpPr>
        <p:spPr>
          <a:xfrm>
            <a:off x="581192" y="572760"/>
            <a:ext cx="11029616" cy="1013800"/>
          </a:xfrm>
        </p:spPr>
        <p:txBody>
          <a:bodyPr/>
          <a:lstStyle/>
          <a:p>
            <a:r>
              <a:rPr lang="en-IN" b="1" dirty="0">
                <a:solidFill>
                  <a:srgbClr val="FF0000"/>
                </a:solidFill>
                <a:latin typeface="Arial" panose="020B0604020202020204" pitchFamily="34" charset="0"/>
                <a:cs typeface="Arial" panose="020B0604020202020204" pitchFamily="34" charset="0"/>
              </a:rPr>
              <a:t>Modules</a:t>
            </a:r>
            <a:endParaRPr lang="en-IN" dirty="0"/>
          </a:p>
        </p:txBody>
      </p:sp>
      <p:sp>
        <p:nvSpPr>
          <p:cNvPr id="3" name="Content Placeholder 2">
            <a:extLst>
              <a:ext uri="{FF2B5EF4-FFF2-40B4-BE49-F238E27FC236}">
                <a16:creationId xmlns:a16="http://schemas.microsoft.com/office/drawing/2014/main" id="{78B629E6-4BD3-2C27-016F-A5CFF5DBA7A6}"/>
              </a:ext>
            </a:extLst>
          </p:cNvPr>
          <p:cNvSpPr>
            <a:spLocks noGrp="1"/>
          </p:cNvSpPr>
          <p:nvPr>
            <p:ph idx="1"/>
          </p:nvPr>
        </p:nvSpPr>
        <p:spPr>
          <a:xfrm>
            <a:off x="581193" y="2156603"/>
            <a:ext cx="11029615" cy="1871933"/>
          </a:xfrm>
        </p:spPr>
        <p:txBody>
          <a:bodyPr>
            <a:normAutofit/>
          </a:bodyPr>
          <a:lstStyle/>
          <a:p>
            <a:pPr>
              <a:buFont typeface="Wingdings" panose="05000000000000000000" pitchFamily="2" charset="2"/>
              <a:buChar char="Ø"/>
            </a:pPr>
            <a:r>
              <a:rPr lang="en-US" sz="2400" dirty="0">
                <a:effectLst/>
                <a:latin typeface="Arial" panose="020B0604020202020204" pitchFamily="34" charset="0"/>
                <a:ea typeface="Calibri" panose="020F0502020204030204" pitchFamily="34" charset="0"/>
                <a:cs typeface="Arial" panose="020B0604020202020204" pitchFamily="34" charset="0"/>
              </a:rPr>
              <a:t>Remote User</a:t>
            </a:r>
          </a:p>
          <a:p>
            <a:pPr>
              <a:buFont typeface="Wingdings" panose="05000000000000000000" pitchFamily="2" charset="2"/>
              <a:buChar char="Ø"/>
            </a:pPr>
            <a:r>
              <a:rPr lang="en-US" sz="2400" dirty="0">
                <a:effectLst/>
                <a:latin typeface="Arial" panose="020B0604020202020204" pitchFamily="34" charset="0"/>
                <a:ea typeface="Calibri" panose="020F0502020204030204" pitchFamily="34" charset="0"/>
                <a:cs typeface="Arial" panose="020B0604020202020204" pitchFamily="34" charset="0"/>
              </a:rPr>
              <a:t>Service Provider</a:t>
            </a:r>
            <a:endParaRPr lang="en-IN" sz="2400" dirty="0">
              <a:effectLst/>
              <a:latin typeface="Arial" panose="020B0604020202020204" pitchFamily="34" charset="0"/>
              <a:ea typeface="Calibri" panose="020F0502020204030204" pitchFamily="34" charset="0"/>
              <a:cs typeface="Arial" panose="020B0604020202020204" pitchFamily="34" charset="0"/>
            </a:endParaRPr>
          </a:p>
          <a:p>
            <a:pPr>
              <a:buFont typeface="Wingdings" panose="05000000000000000000" pitchFamily="2" charset="2"/>
              <a:buChar char="Ø"/>
            </a:pPr>
            <a:r>
              <a:rPr lang="en-US" sz="2400" dirty="0">
                <a:effectLst/>
                <a:latin typeface="Arial" panose="020B0604020202020204" pitchFamily="34" charset="0"/>
                <a:ea typeface="Calibri" panose="020F0502020204030204" pitchFamily="34" charset="0"/>
                <a:cs typeface="Arial" panose="020B0604020202020204" pitchFamily="34" charset="0"/>
              </a:rPr>
              <a:t>View and Authorize Users</a:t>
            </a:r>
            <a:endParaRPr lang="en-IN" sz="24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11484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DF33E-7E81-F86E-668C-A89AEECEFEE4}"/>
              </a:ext>
            </a:extLst>
          </p:cNvPr>
          <p:cNvSpPr>
            <a:spLocks noGrp="1"/>
          </p:cNvSpPr>
          <p:nvPr>
            <p:ph type="title"/>
          </p:nvPr>
        </p:nvSpPr>
        <p:spPr>
          <a:xfrm>
            <a:off x="926247" y="3279903"/>
            <a:ext cx="11029616" cy="1013800"/>
          </a:xfrm>
        </p:spPr>
        <p:txBody>
          <a:bodyPr>
            <a:normAutofit/>
          </a:bodyPr>
          <a:lstStyle/>
          <a:p>
            <a:r>
              <a:rPr lang="en-US" sz="2400" dirty="0">
                <a:solidFill>
                  <a:schemeClr val="tx1"/>
                </a:solidFill>
              </a:rPr>
              <a:t>U</a:t>
            </a:r>
            <a:r>
              <a:rPr lang="en-US" sz="2400" cap="none" dirty="0">
                <a:solidFill>
                  <a:schemeClr val="tx1"/>
                </a:solidFill>
              </a:rPr>
              <a:t>se</a:t>
            </a:r>
            <a:r>
              <a:rPr lang="en-US" sz="2400" dirty="0">
                <a:solidFill>
                  <a:schemeClr val="tx1"/>
                </a:solidFill>
              </a:rPr>
              <a:t> c</a:t>
            </a:r>
            <a:r>
              <a:rPr lang="en-US" sz="2400" cap="none" dirty="0">
                <a:solidFill>
                  <a:schemeClr val="tx1"/>
                </a:solidFill>
              </a:rPr>
              <a:t>ase</a:t>
            </a:r>
            <a:r>
              <a:rPr lang="en-US" sz="2400" dirty="0">
                <a:solidFill>
                  <a:schemeClr val="tx1"/>
                </a:solidFill>
              </a:rPr>
              <a:t> d</a:t>
            </a:r>
            <a:r>
              <a:rPr lang="en-US" sz="2400" cap="none" dirty="0">
                <a:solidFill>
                  <a:schemeClr val="tx1"/>
                </a:solidFill>
              </a:rPr>
              <a:t>iagram</a:t>
            </a:r>
            <a:r>
              <a:rPr lang="en-US" sz="2400" dirty="0">
                <a:solidFill>
                  <a:schemeClr val="tx1"/>
                </a:solidFill>
              </a:rPr>
              <a:t> :-</a:t>
            </a:r>
            <a:endParaRPr lang="en-IN" sz="2400" dirty="0">
              <a:solidFill>
                <a:schemeClr val="tx1"/>
              </a:solidFill>
            </a:endParaRPr>
          </a:p>
        </p:txBody>
      </p:sp>
      <p:pic>
        <p:nvPicPr>
          <p:cNvPr id="4" name="Content Placeholder 3">
            <a:extLst>
              <a:ext uri="{FF2B5EF4-FFF2-40B4-BE49-F238E27FC236}">
                <a16:creationId xmlns:a16="http://schemas.microsoft.com/office/drawing/2014/main" id="{D468D482-5745-8E02-9BD9-E884FAE1111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0" y="576895"/>
            <a:ext cx="5710686" cy="6216898"/>
          </a:xfrm>
          <a:prstGeom prst="rect">
            <a:avLst/>
          </a:prstGeom>
          <a:noFill/>
          <a:ln>
            <a:noFill/>
          </a:ln>
        </p:spPr>
      </p:pic>
      <p:sp>
        <p:nvSpPr>
          <p:cNvPr id="7" name="Title 1">
            <a:extLst>
              <a:ext uri="{FF2B5EF4-FFF2-40B4-BE49-F238E27FC236}">
                <a16:creationId xmlns:a16="http://schemas.microsoft.com/office/drawing/2014/main" id="{C3DA542A-31DF-F0CE-492C-3A70F7B9A959}"/>
              </a:ext>
            </a:extLst>
          </p:cNvPr>
          <p:cNvSpPr txBox="1">
            <a:spLocks/>
          </p:cNvSpPr>
          <p:nvPr/>
        </p:nvSpPr>
        <p:spPr>
          <a:xfrm>
            <a:off x="500678" y="207209"/>
            <a:ext cx="11029616" cy="1414191"/>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solidFill>
                  <a:srgbClr val="FF0000"/>
                </a:solidFill>
                <a:latin typeface="Arial" panose="020B0604020202020204" pitchFamily="34" charset="0"/>
                <a:cs typeface="Arial" panose="020B0604020202020204" pitchFamily="34" charset="0"/>
              </a:rPr>
              <a:t>UML DIAGRAMS</a:t>
            </a:r>
            <a:endParaRPr lang="en-IN" dirty="0"/>
          </a:p>
        </p:txBody>
      </p:sp>
    </p:spTree>
    <p:extLst>
      <p:ext uri="{BB962C8B-B14F-4D97-AF65-F5344CB8AC3E}">
        <p14:creationId xmlns:p14="http://schemas.microsoft.com/office/powerpoint/2010/main" val="43544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FCBA9-BD37-6B59-A697-4FA7AA56A022}"/>
              </a:ext>
            </a:extLst>
          </p:cNvPr>
          <p:cNvSpPr>
            <a:spLocks noGrp="1"/>
          </p:cNvSpPr>
          <p:nvPr>
            <p:ph type="title"/>
          </p:nvPr>
        </p:nvSpPr>
        <p:spPr/>
        <p:txBody>
          <a:bodyPr/>
          <a:lstStyle/>
          <a:p>
            <a:r>
              <a:rPr lang="en-US" dirty="0"/>
              <a:t>C</a:t>
            </a:r>
            <a:r>
              <a:rPr lang="en-US" cap="none" dirty="0"/>
              <a:t>lass</a:t>
            </a:r>
            <a:r>
              <a:rPr lang="en-US" dirty="0"/>
              <a:t> D</a:t>
            </a:r>
            <a:r>
              <a:rPr lang="en-US" cap="none" dirty="0"/>
              <a:t>iagram</a:t>
            </a:r>
            <a:r>
              <a:rPr lang="en-US" dirty="0"/>
              <a:t> :-</a:t>
            </a:r>
            <a:endParaRPr lang="en-IN" dirty="0"/>
          </a:p>
        </p:txBody>
      </p:sp>
      <p:pic>
        <p:nvPicPr>
          <p:cNvPr id="4" name="Picture 3">
            <a:extLst>
              <a:ext uri="{FF2B5EF4-FFF2-40B4-BE49-F238E27FC236}">
                <a16:creationId xmlns:a16="http://schemas.microsoft.com/office/drawing/2014/main" id="{0CAE9231-3E82-4F16-5E9E-031CCD991E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72702" y="624518"/>
            <a:ext cx="6421309" cy="6138591"/>
          </a:xfrm>
          <a:prstGeom prst="rect">
            <a:avLst/>
          </a:prstGeom>
          <a:noFill/>
          <a:ln>
            <a:noFill/>
          </a:ln>
        </p:spPr>
      </p:pic>
    </p:spTree>
    <p:extLst>
      <p:ext uri="{BB962C8B-B14F-4D97-AF65-F5344CB8AC3E}">
        <p14:creationId xmlns:p14="http://schemas.microsoft.com/office/powerpoint/2010/main" val="685918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3A144-0A00-165A-05D0-DE995AF82077}"/>
              </a:ext>
            </a:extLst>
          </p:cNvPr>
          <p:cNvSpPr>
            <a:spLocks noGrp="1"/>
          </p:cNvSpPr>
          <p:nvPr>
            <p:ph type="title"/>
          </p:nvPr>
        </p:nvSpPr>
        <p:spPr/>
        <p:txBody>
          <a:bodyPr/>
          <a:lstStyle/>
          <a:p>
            <a:r>
              <a:rPr lang="en-US" sz="2800" dirty="0">
                <a:cs typeface="Arial" panose="020B0604020202020204" pitchFamily="34" charset="0"/>
              </a:rPr>
              <a:t>S</a:t>
            </a:r>
            <a:r>
              <a:rPr lang="en-US" sz="2800" cap="none" dirty="0">
                <a:cs typeface="Arial" panose="020B0604020202020204" pitchFamily="34" charset="0"/>
              </a:rPr>
              <a:t>equence</a:t>
            </a:r>
            <a:r>
              <a:rPr lang="en-US" sz="2800" dirty="0">
                <a:cs typeface="Arial" panose="020B0604020202020204" pitchFamily="34" charset="0"/>
              </a:rPr>
              <a:t> D</a:t>
            </a:r>
            <a:r>
              <a:rPr lang="en-US" sz="2800" cap="none" dirty="0">
                <a:cs typeface="Arial" panose="020B0604020202020204" pitchFamily="34" charset="0"/>
              </a:rPr>
              <a:t>iagram</a:t>
            </a:r>
            <a:r>
              <a:rPr lang="en-US" sz="2800" dirty="0">
                <a:cs typeface="Arial" panose="020B0604020202020204" pitchFamily="34" charset="0"/>
              </a:rPr>
              <a:t> </a:t>
            </a:r>
            <a:r>
              <a:rPr lang="en-US" sz="2800" dirty="0">
                <a:latin typeface="Arial" panose="020B0604020202020204" pitchFamily="34" charset="0"/>
                <a:cs typeface="Arial" panose="020B0604020202020204" pitchFamily="34" charset="0"/>
              </a:rPr>
              <a:t>:-</a:t>
            </a:r>
            <a:endParaRPr lang="en-IN" dirty="0"/>
          </a:p>
        </p:txBody>
      </p:sp>
      <p:pic>
        <p:nvPicPr>
          <p:cNvPr id="4" name="Content Placeholder 3">
            <a:extLst>
              <a:ext uri="{FF2B5EF4-FFF2-40B4-BE49-F238E27FC236}">
                <a16:creationId xmlns:a16="http://schemas.microsoft.com/office/drawing/2014/main" id="{17D522E6-AEB8-1598-E689-8EC91EABE8A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52398" y="573463"/>
            <a:ext cx="6703814" cy="6301908"/>
          </a:xfrm>
          <a:prstGeom prst="rect">
            <a:avLst/>
          </a:prstGeom>
          <a:noFill/>
          <a:ln>
            <a:noFill/>
          </a:ln>
        </p:spPr>
      </p:pic>
    </p:spTree>
    <p:extLst>
      <p:ext uri="{BB962C8B-B14F-4D97-AF65-F5344CB8AC3E}">
        <p14:creationId xmlns:p14="http://schemas.microsoft.com/office/powerpoint/2010/main" val="4050782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4E655-E162-EA43-A2EC-FDB815572603}"/>
              </a:ext>
            </a:extLst>
          </p:cNvPr>
          <p:cNvSpPr>
            <a:spLocks noGrp="1"/>
          </p:cNvSpPr>
          <p:nvPr>
            <p:ph type="title"/>
          </p:nvPr>
        </p:nvSpPr>
        <p:spPr/>
        <p:txBody>
          <a:bodyPr/>
          <a:lstStyle/>
          <a:p>
            <a:r>
              <a:rPr lang="en-US" cap="none" dirty="0"/>
              <a:t>Data Flow Diagram</a:t>
            </a:r>
            <a:r>
              <a:rPr lang="en-US" dirty="0"/>
              <a:t> :-</a:t>
            </a:r>
            <a:endParaRPr lang="en-IN" dirty="0"/>
          </a:p>
        </p:txBody>
      </p:sp>
      <p:pic>
        <p:nvPicPr>
          <p:cNvPr id="4" name="Content Placeholder 3">
            <a:extLst>
              <a:ext uri="{FF2B5EF4-FFF2-40B4-BE49-F238E27FC236}">
                <a16:creationId xmlns:a16="http://schemas.microsoft.com/office/drawing/2014/main" id="{9BC14893-2A08-A46F-43E0-07030DC17CCD}"/>
              </a:ext>
            </a:extLst>
          </p:cNvPr>
          <p:cNvPicPr>
            <a:picLocks noGrp="1" noChangeAspect="1"/>
          </p:cNvPicPr>
          <p:nvPr>
            <p:ph idx="1"/>
          </p:nvPr>
        </p:nvPicPr>
        <p:blipFill>
          <a:blip r:embed="rId2"/>
          <a:stretch>
            <a:fillRect/>
          </a:stretch>
        </p:blipFill>
        <p:spPr>
          <a:xfrm>
            <a:off x="4511064" y="615892"/>
            <a:ext cx="7505185" cy="5803893"/>
          </a:xfrm>
          <a:prstGeom prst="rect">
            <a:avLst/>
          </a:prstGeom>
        </p:spPr>
      </p:pic>
    </p:spTree>
    <p:extLst>
      <p:ext uri="{BB962C8B-B14F-4D97-AF65-F5344CB8AC3E}">
        <p14:creationId xmlns:p14="http://schemas.microsoft.com/office/powerpoint/2010/main" val="1785052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1F660-C433-6C9B-6B2D-73083F8B9E0C}"/>
              </a:ext>
            </a:extLst>
          </p:cNvPr>
          <p:cNvSpPr>
            <a:spLocks noGrp="1"/>
          </p:cNvSpPr>
          <p:nvPr>
            <p:ph type="title"/>
          </p:nvPr>
        </p:nvSpPr>
        <p:spPr>
          <a:xfrm>
            <a:off x="581192" y="357100"/>
            <a:ext cx="11029616" cy="1013800"/>
          </a:xfrm>
        </p:spPr>
        <p:txBody>
          <a:bodyPr>
            <a:normAutofit/>
          </a:bodyPr>
          <a:lstStyle/>
          <a:p>
            <a:r>
              <a:rPr lang="en-IN" sz="3200" dirty="0">
                <a:solidFill>
                  <a:srgbClr val="FF0000"/>
                </a:solidFill>
                <a:latin typeface="Arial" panose="020B0604020202020204" pitchFamily="34" charset="0"/>
                <a:cs typeface="Arial" panose="020B0604020202020204" pitchFamily="34" charset="0"/>
              </a:rPr>
              <a:t>Screen shots </a:t>
            </a:r>
          </a:p>
        </p:txBody>
      </p:sp>
      <p:pic>
        <p:nvPicPr>
          <p:cNvPr id="5" name="Content Placeholder 4">
            <a:extLst>
              <a:ext uri="{FF2B5EF4-FFF2-40B4-BE49-F238E27FC236}">
                <a16:creationId xmlns:a16="http://schemas.microsoft.com/office/drawing/2014/main" id="{950F9747-9BF4-8D49-BFFB-FF29FEA5BF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5459" y="1844795"/>
            <a:ext cx="8774340" cy="4935567"/>
          </a:xfrm>
        </p:spPr>
      </p:pic>
      <p:sp>
        <p:nvSpPr>
          <p:cNvPr id="8" name="Title 1">
            <a:extLst>
              <a:ext uri="{FF2B5EF4-FFF2-40B4-BE49-F238E27FC236}">
                <a16:creationId xmlns:a16="http://schemas.microsoft.com/office/drawing/2014/main" id="{D22CE234-42B0-8B35-A875-3DC4E8885CAC}"/>
              </a:ext>
            </a:extLst>
          </p:cNvPr>
          <p:cNvSpPr txBox="1">
            <a:spLocks/>
          </p:cNvSpPr>
          <p:nvPr/>
        </p:nvSpPr>
        <p:spPr>
          <a:xfrm>
            <a:off x="647328" y="741972"/>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a:effectLst/>
                <a:ea typeface="Calibri" panose="020F0502020204030204" pitchFamily="34" charset="0"/>
                <a:cs typeface="Arial" panose="020B0604020202020204" pitchFamily="34" charset="0"/>
              </a:rPr>
              <a:t>Remote User Interface</a:t>
            </a:r>
            <a:r>
              <a:rPr lang="en-US" sz="2400" cap="none" dirty="0">
                <a:effectLst/>
                <a:latin typeface="Arial" panose="020B0604020202020204" pitchFamily="34" charset="0"/>
                <a:ea typeface="Calibri" panose="020F0502020204030204" pitchFamily="34" charset="0"/>
                <a:cs typeface="Arial" panose="020B0604020202020204" pitchFamily="34" charset="0"/>
              </a:rPr>
              <a:t>:-</a:t>
            </a:r>
            <a:endParaRPr lang="en-IN" sz="2400" cap="none"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1928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445C-B4C9-BDE1-C3A2-14B2DBC3F29B}"/>
              </a:ext>
            </a:extLst>
          </p:cNvPr>
          <p:cNvSpPr>
            <a:spLocks noGrp="1"/>
          </p:cNvSpPr>
          <p:nvPr>
            <p:ph type="title"/>
          </p:nvPr>
        </p:nvSpPr>
        <p:spPr/>
        <p:txBody>
          <a:bodyPr/>
          <a:lstStyle/>
          <a:p>
            <a:r>
              <a:rPr lang="en-IN" cap="none" dirty="0"/>
              <a:t>Register Here :-</a:t>
            </a:r>
          </a:p>
        </p:txBody>
      </p:sp>
      <p:pic>
        <p:nvPicPr>
          <p:cNvPr id="5" name="Content Placeholder 4">
            <a:extLst>
              <a:ext uri="{FF2B5EF4-FFF2-40B4-BE49-F238E27FC236}">
                <a16:creationId xmlns:a16="http://schemas.microsoft.com/office/drawing/2014/main" id="{A0844028-7685-4C06-C0FF-A63A487FCA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5458" y="1844793"/>
            <a:ext cx="8646678" cy="4863757"/>
          </a:xfrm>
        </p:spPr>
      </p:pic>
    </p:spTree>
    <p:extLst>
      <p:ext uri="{BB962C8B-B14F-4D97-AF65-F5344CB8AC3E}">
        <p14:creationId xmlns:p14="http://schemas.microsoft.com/office/powerpoint/2010/main" val="2415861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850" y="381819"/>
            <a:ext cx="3935413" cy="868166"/>
          </a:xfrm>
        </p:spPr>
        <p:txBody>
          <a:bodyPr>
            <a:normAutofit/>
          </a:bodyPr>
          <a:lstStyle/>
          <a:p>
            <a:r>
              <a:rPr lang="en-IN" sz="3600" b="1" u="sng" dirty="0">
                <a:solidFill>
                  <a:srgbClr val="FF0000"/>
                </a:solidFill>
                <a:latin typeface="Arial" panose="020B0604020202020204" pitchFamily="34" charset="0"/>
                <a:cs typeface="Arial" panose="020B0604020202020204" pitchFamily="34" charset="0"/>
              </a:rPr>
              <a:t>Content</a:t>
            </a:r>
            <a:endParaRPr lang="en-IN" sz="3600" u="sng" dirty="0">
              <a:solidFill>
                <a:srgbClr val="FF0000"/>
              </a:solidFill>
            </a:endParaRPr>
          </a:p>
        </p:txBody>
      </p:sp>
      <p:sp>
        <p:nvSpPr>
          <p:cNvPr id="4" name="Text Placeholder 3">
            <a:extLst>
              <a:ext uri="{FF2B5EF4-FFF2-40B4-BE49-F238E27FC236}">
                <a16:creationId xmlns:a16="http://schemas.microsoft.com/office/drawing/2014/main" id="{9D582FDC-54D4-A1EF-DCAD-C03C62F9B6B4}"/>
              </a:ext>
            </a:extLst>
          </p:cNvPr>
          <p:cNvSpPr>
            <a:spLocks noGrp="1"/>
          </p:cNvSpPr>
          <p:nvPr>
            <p:ph type="body" sz="half" idx="2"/>
          </p:nvPr>
        </p:nvSpPr>
        <p:spPr>
          <a:xfrm>
            <a:off x="501218" y="381819"/>
            <a:ext cx="3858678" cy="5550551"/>
          </a:xfrm>
        </p:spPr>
        <p:txBody>
          <a:bodyPr>
            <a:normAutofit/>
          </a:bodyPr>
          <a:lstStyle/>
          <a:p>
            <a:pPr algn="l">
              <a:buFont typeface="Wingdings" panose="05000000000000000000" pitchFamily="2" charset="2"/>
              <a:buChar char="Ø"/>
            </a:pPr>
            <a:r>
              <a:rPr lang="en-IN" sz="1800" b="1" dirty="0">
                <a:solidFill>
                  <a:schemeClr val="tx1"/>
                </a:solidFill>
                <a:latin typeface="Arial" panose="020B0604020202020204" pitchFamily="34" charset="0"/>
                <a:cs typeface="Arial" panose="020B0604020202020204" pitchFamily="34" charset="0"/>
              </a:rPr>
              <a:t>Introduction [Abstract]</a:t>
            </a:r>
          </a:p>
          <a:p>
            <a:pPr algn="l">
              <a:buFont typeface="Wingdings" panose="05000000000000000000" pitchFamily="2" charset="2"/>
              <a:buChar char="Ø"/>
            </a:pPr>
            <a:r>
              <a:rPr lang="en-IN" sz="1800" b="1" dirty="0">
                <a:solidFill>
                  <a:schemeClr val="tx1"/>
                </a:solidFill>
                <a:latin typeface="Arial" panose="020B0604020202020204" pitchFamily="34" charset="0"/>
                <a:cs typeface="Arial" panose="020B0604020202020204" pitchFamily="34" charset="0"/>
              </a:rPr>
              <a:t>Existing System</a:t>
            </a:r>
          </a:p>
          <a:p>
            <a:pPr algn="l">
              <a:buFont typeface="Wingdings" panose="05000000000000000000" pitchFamily="2" charset="2"/>
              <a:buChar char="Ø"/>
            </a:pPr>
            <a:r>
              <a:rPr lang="en-IN" sz="1800" b="1" dirty="0">
                <a:solidFill>
                  <a:schemeClr val="tx1"/>
                </a:solidFill>
                <a:latin typeface="Arial" panose="020B0604020202020204" pitchFamily="34" charset="0"/>
                <a:cs typeface="Arial" panose="020B0604020202020204" pitchFamily="34" charset="0"/>
              </a:rPr>
              <a:t>Disadvantages</a:t>
            </a:r>
          </a:p>
          <a:p>
            <a:pPr algn="l">
              <a:buFont typeface="Wingdings" panose="05000000000000000000" pitchFamily="2" charset="2"/>
              <a:buChar char="Ø"/>
            </a:pPr>
            <a:r>
              <a:rPr lang="en-IN" sz="1800" b="1" dirty="0">
                <a:solidFill>
                  <a:schemeClr val="tx1"/>
                </a:solidFill>
                <a:latin typeface="Arial" panose="020B0604020202020204" pitchFamily="34" charset="0"/>
                <a:cs typeface="Arial" panose="020B0604020202020204" pitchFamily="34" charset="0"/>
              </a:rPr>
              <a:t>Proposed System</a:t>
            </a:r>
          </a:p>
          <a:p>
            <a:pPr algn="l">
              <a:buFont typeface="Wingdings" panose="05000000000000000000" pitchFamily="2" charset="2"/>
              <a:buChar char="Ø"/>
            </a:pPr>
            <a:r>
              <a:rPr lang="en-IN" sz="1800" b="1" dirty="0">
                <a:solidFill>
                  <a:schemeClr val="tx1"/>
                </a:solidFill>
                <a:latin typeface="Arial" panose="020B0604020202020204" pitchFamily="34" charset="0"/>
                <a:cs typeface="Arial" panose="020B0604020202020204" pitchFamily="34" charset="0"/>
              </a:rPr>
              <a:t>Advantages</a:t>
            </a:r>
          </a:p>
          <a:p>
            <a:pPr algn="l">
              <a:buFont typeface="Wingdings" panose="05000000000000000000" pitchFamily="2" charset="2"/>
              <a:buChar char="Ø"/>
            </a:pPr>
            <a:r>
              <a:rPr lang="en-IN" sz="1800" b="1" dirty="0">
                <a:solidFill>
                  <a:schemeClr val="tx1"/>
                </a:solidFill>
                <a:latin typeface="Arial" panose="020B0604020202020204" pitchFamily="34" charset="0"/>
                <a:cs typeface="Arial" panose="020B0604020202020204" pitchFamily="34" charset="0"/>
              </a:rPr>
              <a:t>Hardware requirements</a:t>
            </a:r>
          </a:p>
          <a:p>
            <a:pPr algn="l">
              <a:buFont typeface="Wingdings" panose="05000000000000000000" pitchFamily="2" charset="2"/>
              <a:buChar char="Ø"/>
            </a:pPr>
            <a:r>
              <a:rPr lang="en-IN" sz="1800" b="1" dirty="0">
                <a:solidFill>
                  <a:schemeClr val="tx1"/>
                </a:solidFill>
                <a:latin typeface="Arial" panose="020B0604020202020204" pitchFamily="34" charset="0"/>
                <a:cs typeface="Arial" panose="020B0604020202020204" pitchFamily="34" charset="0"/>
              </a:rPr>
              <a:t>Software requirements</a:t>
            </a:r>
          </a:p>
          <a:p>
            <a:pPr algn="l">
              <a:buFont typeface="Wingdings" panose="05000000000000000000" pitchFamily="2" charset="2"/>
              <a:buChar char="Ø"/>
            </a:pPr>
            <a:r>
              <a:rPr lang="en-IN" sz="1800" b="1" dirty="0">
                <a:solidFill>
                  <a:schemeClr val="tx1"/>
                </a:solidFill>
                <a:latin typeface="Arial" panose="020B0604020202020204" pitchFamily="34" charset="0"/>
                <a:cs typeface="Arial" panose="020B0604020202020204" pitchFamily="34" charset="0"/>
              </a:rPr>
              <a:t>Novelty of project</a:t>
            </a:r>
          </a:p>
          <a:p>
            <a:pPr algn="l">
              <a:buFont typeface="Wingdings" panose="05000000000000000000" pitchFamily="2" charset="2"/>
              <a:buChar char="Ø"/>
            </a:pPr>
            <a:r>
              <a:rPr lang="en-IN" sz="1800" b="1" dirty="0">
                <a:solidFill>
                  <a:schemeClr val="tx1"/>
                </a:solidFill>
                <a:latin typeface="Arial" panose="020B0604020202020204" pitchFamily="34" charset="0"/>
                <a:cs typeface="Arial" panose="020B0604020202020204" pitchFamily="34" charset="0"/>
              </a:rPr>
              <a:t>Architecture</a:t>
            </a:r>
          </a:p>
        </p:txBody>
      </p:sp>
      <p:sp>
        <p:nvSpPr>
          <p:cNvPr id="3" name="Text Placeholder 3">
            <a:extLst>
              <a:ext uri="{FF2B5EF4-FFF2-40B4-BE49-F238E27FC236}">
                <a16:creationId xmlns:a16="http://schemas.microsoft.com/office/drawing/2014/main" id="{CC9469B5-8A9A-BE60-15D0-96C9D690D4A7}"/>
              </a:ext>
            </a:extLst>
          </p:cNvPr>
          <p:cNvSpPr txBox="1">
            <a:spLocks/>
          </p:cNvSpPr>
          <p:nvPr/>
        </p:nvSpPr>
        <p:spPr>
          <a:xfrm>
            <a:off x="4549983" y="-480822"/>
            <a:ext cx="3858678" cy="5550551"/>
          </a:xfrm>
          <a:prstGeom prst="rect">
            <a:avLst/>
          </a:prstGeom>
        </p:spPr>
        <p:txBody>
          <a:bodyPr vert="horz" lIns="91440" tIns="45720" rIns="91440" bIns="45720" rtlCol="0" anchor="ctr">
            <a:normAutofit/>
          </a:bodyPr>
          <a:lstStyle>
            <a:lvl1pPr marL="0" indent="0" algn="r" defTabSz="457200" rtl="0" eaLnBrk="1" latinLnBrk="0" hangingPunct="1">
              <a:spcBef>
                <a:spcPct val="20000"/>
              </a:spcBef>
              <a:spcAft>
                <a:spcPts val="600"/>
              </a:spcAft>
              <a:buClr>
                <a:schemeClr val="accent2"/>
              </a:buClr>
              <a:buSzPct val="92000"/>
              <a:buFont typeface="Wingdings 2" panose="05020102010507070707" pitchFamily="18" charset="2"/>
              <a:buNone/>
              <a:defRPr sz="1100" kern="1200">
                <a:solidFill>
                  <a:schemeClr val="bg1"/>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1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algn="l">
              <a:buFont typeface="Wingdings" panose="05000000000000000000" pitchFamily="2" charset="2"/>
              <a:buChar char="Ø"/>
            </a:pPr>
            <a:r>
              <a:rPr lang="en-IN" sz="1800" b="1" dirty="0">
                <a:solidFill>
                  <a:schemeClr val="tx1"/>
                </a:solidFill>
                <a:latin typeface="Arial" panose="020B0604020202020204" pitchFamily="34" charset="0"/>
                <a:cs typeface="Arial" panose="020B0604020202020204" pitchFamily="34" charset="0"/>
              </a:rPr>
              <a:t>Modules</a:t>
            </a:r>
          </a:p>
          <a:p>
            <a:pPr algn="l">
              <a:buFont typeface="Wingdings" panose="05000000000000000000" pitchFamily="2" charset="2"/>
              <a:buChar char="Ø"/>
            </a:pPr>
            <a:r>
              <a:rPr lang="en-IN" sz="1800" b="1" dirty="0">
                <a:solidFill>
                  <a:schemeClr val="tx1"/>
                </a:solidFill>
                <a:latin typeface="Arial" panose="020B0604020202020204" pitchFamily="34" charset="0"/>
                <a:cs typeface="Arial" panose="020B0604020202020204" pitchFamily="34" charset="0"/>
              </a:rPr>
              <a:t>Conclusion</a:t>
            </a:r>
          </a:p>
          <a:p>
            <a:pPr algn="l">
              <a:buFont typeface="Wingdings" panose="05000000000000000000" pitchFamily="2" charset="2"/>
              <a:buChar char="Ø"/>
            </a:pPr>
            <a:r>
              <a:rPr lang="en-IN" sz="1800" b="1" dirty="0">
                <a:solidFill>
                  <a:schemeClr val="tx1"/>
                </a:solidFill>
                <a:latin typeface="Arial" panose="020B0604020202020204" pitchFamily="34" charset="0"/>
                <a:cs typeface="Arial" panose="020B0604020202020204" pitchFamily="34" charset="0"/>
              </a:rPr>
              <a:t>Future Scope</a:t>
            </a:r>
          </a:p>
          <a:p>
            <a:pPr algn="l">
              <a:buFont typeface="Wingdings" panose="05000000000000000000" pitchFamily="2" charset="2"/>
              <a:buChar char="Ø"/>
            </a:pPr>
            <a:r>
              <a:rPr lang="en-IN" sz="1800" b="1" dirty="0">
                <a:solidFill>
                  <a:schemeClr val="tx1"/>
                </a:solidFill>
                <a:latin typeface="Arial" panose="020B0604020202020204" pitchFamily="34" charset="0"/>
                <a:cs typeface="Arial" panose="020B0604020202020204" pitchFamily="34" charset="0"/>
              </a:rPr>
              <a:t>References</a:t>
            </a:r>
          </a:p>
        </p:txBody>
      </p:sp>
      <p:cxnSp>
        <p:nvCxnSpPr>
          <p:cNvPr id="7" name="Straight Connector 6">
            <a:extLst>
              <a:ext uri="{FF2B5EF4-FFF2-40B4-BE49-F238E27FC236}">
                <a16:creationId xmlns:a16="http://schemas.microsoft.com/office/drawing/2014/main" id="{4DC48721-9871-50D2-C961-8DC253BCF5EE}"/>
              </a:ext>
            </a:extLst>
          </p:cNvPr>
          <p:cNvCxnSpPr>
            <a:cxnSpLocks/>
          </p:cNvCxnSpPr>
          <p:nvPr/>
        </p:nvCxnSpPr>
        <p:spPr>
          <a:xfrm>
            <a:off x="4511616" y="1190272"/>
            <a:ext cx="0" cy="339898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694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9CE24-4096-0B24-F94A-FCF3049272F2}"/>
              </a:ext>
            </a:extLst>
          </p:cNvPr>
          <p:cNvSpPr>
            <a:spLocks noGrp="1"/>
          </p:cNvSpPr>
          <p:nvPr>
            <p:ph type="title"/>
          </p:nvPr>
        </p:nvSpPr>
        <p:spPr/>
        <p:txBody>
          <a:bodyPr/>
          <a:lstStyle/>
          <a:p>
            <a:r>
              <a:rPr lang="en-IN" cap="none" dirty="0"/>
              <a:t>User Profile Details After Registration :-</a:t>
            </a:r>
          </a:p>
        </p:txBody>
      </p:sp>
      <p:pic>
        <p:nvPicPr>
          <p:cNvPr id="5" name="Content Placeholder 4">
            <a:extLst>
              <a:ext uri="{FF2B5EF4-FFF2-40B4-BE49-F238E27FC236}">
                <a16:creationId xmlns:a16="http://schemas.microsoft.com/office/drawing/2014/main" id="{E0A01966-F13D-D0BD-6B3C-58BEB247F6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1723" y="1827541"/>
            <a:ext cx="8853711" cy="4980213"/>
          </a:xfrm>
        </p:spPr>
      </p:pic>
    </p:spTree>
    <p:extLst>
      <p:ext uri="{BB962C8B-B14F-4D97-AF65-F5344CB8AC3E}">
        <p14:creationId xmlns:p14="http://schemas.microsoft.com/office/powerpoint/2010/main" val="3645855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C10D1-8783-5B84-ABB7-30B8E0B816A6}"/>
              </a:ext>
            </a:extLst>
          </p:cNvPr>
          <p:cNvSpPr>
            <a:spLocks noGrp="1"/>
          </p:cNvSpPr>
          <p:nvPr>
            <p:ph type="title"/>
          </p:nvPr>
        </p:nvSpPr>
        <p:spPr/>
        <p:txBody>
          <a:bodyPr/>
          <a:lstStyle/>
          <a:p>
            <a:r>
              <a:rPr lang="en-IN" cap="none" dirty="0"/>
              <a:t>Predict Profile  Whether Genuine Or Fake :-</a:t>
            </a:r>
          </a:p>
        </p:txBody>
      </p:sp>
      <p:pic>
        <p:nvPicPr>
          <p:cNvPr id="5" name="Content Placeholder 4">
            <a:extLst>
              <a:ext uri="{FF2B5EF4-FFF2-40B4-BE49-F238E27FC236}">
                <a16:creationId xmlns:a16="http://schemas.microsoft.com/office/drawing/2014/main" id="{6F28B900-AE44-CCB7-7F31-B516A75F77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6450" y="1909597"/>
            <a:ext cx="8655302" cy="4868608"/>
          </a:xfrm>
        </p:spPr>
      </p:pic>
    </p:spTree>
    <p:extLst>
      <p:ext uri="{BB962C8B-B14F-4D97-AF65-F5344CB8AC3E}">
        <p14:creationId xmlns:p14="http://schemas.microsoft.com/office/powerpoint/2010/main" val="4209286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1B5B8-79B8-BE71-71AF-CCD0C1999011}"/>
              </a:ext>
            </a:extLst>
          </p:cNvPr>
          <p:cNvSpPr>
            <a:spLocks noGrp="1"/>
          </p:cNvSpPr>
          <p:nvPr>
            <p:ph type="title"/>
          </p:nvPr>
        </p:nvSpPr>
        <p:spPr/>
        <p:txBody>
          <a:bodyPr/>
          <a:lstStyle/>
          <a:p>
            <a:r>
              <a:rPr lang="en-IN" cap="none" dirty="0"/>
              <a:t>Service Provider login Interface :-</a:t>
            </a:r>
          </a:p>
        </p:txBody>
      </p:sp>
      <p:pic>
        <p:nvPicPr>
          <p:cNvPr id="5" name="Content Placeholder 4">
            <a:extLst>
              <a:ext uri="{FF2B5EF4-FFF2-40B4-BE49-F238E27FC236}">
                <a16:creationId xmlns:a16="http://schemas.microsoft.com/office/drawing/2014/main" id="{B2F4E003-76CA-C827-2B98-37C29CE8CC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9579" y="1836168"/>
            <a:ext cx="8819206" cy="4960804"/>
          </a:xfrm>
        </p:spPr>
      </p:pic>
    </p:spTree>
    <p:extLst>
      <p:ext uri="{BB962C8B-B14F-4D97-AF65-F5344CB8AC3E}">
        <p14:creationId xmlns:p14="http://schemas.microsoft.com/office/powerpoint/2010/main" val="2601574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FD4DD-00F3-18C0-DCA4-047490A5ED9C}"/>
              </a:ext>
            </a:extLst>
          </p:cNvPr>
          <p:cNvSpPr>
            <a:spLocks noGrp="1"/>
          </p:cNvSpPr>
          <p:nvPr>
            <p:ph type="title"/>
          </p:nvPr>
        </p:nvSpPr>
        <p:spPr/>
        <p:txBody>
          <a:bodyPr/>
          <a:lstStyle/>
          <a:p>
            <a:r>
              <a:rPr lang="en-IN" cap="none" dirty="0"/>
              <a:t>All Remote Users Details Who Registered :-</a:t>
            </a:r>
          </a:p>
        </p:txBody>
      </p:sp>
      <p:pic>
        <p:nvPicPr>
          <p:cNvPr id="5" name="Content Placeholder 4">
            <a:extLst>
              <a:ext uri="{FF2B5EF4-FFF2-40B4-BE49-F238E27FC236}">
                <a16:creationId xmlns:a16="http://schemas.microsoft.com/office/drawing/2014/main" id="{AC661BBB-8877-4CA3-9C83-0FC6F757D6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6228" y="1827542"/>
            <a:ext cx="8819206" cy="4960804"/>
          </a:xfrm>
        </p:spPr>
      </p:pic>
    </p:spTree>
    <p:extLst>
      <p:ext uri="{BB962C8B-B14F-4D97-AF65-F5344CB8AC3E}">
        <p14:creationId xmlns:p14="http://schemas.microsoft.com/office/powerpoint/2010/main" val="2904697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46409-1776-0A49-0556-230C4CBA5C48}"/>
              </a:ext>
            </a:extLst>
          </p:cNvPr>
          <p:cNvSpPr>
            <a:spLocks noGrp="1"/>
          </p:cNvSpPr>
          <p:nvPr>
            <p:ph type="title"/>
          </p:nvPr>
        </p:nvSpPr>
        <p:spPr/>
        <p:txBody>
          <a:bodyPr/>
          <a:lstStyle/>
          <a:p>
            <a:r>
              <a:rPr lang="en-IN" cap="none" dirty="0"/>
              <a:t>User Profile Trained And Test Accuracy In Bar Chart :-</a:t>
            </a:r>
          </a:p>
        </p:txBody>
      </p:sp>
      <p:pic>
        <p:nvPicPr>
          <p:cNvPr id="5" name="Content Placeholder 4">
            <a:extLst>
              <a:ext uri="{FF2B5EF4-FFF2-40B4-BE49-F238E27FC236}">
                <a16:creationId xmlns:a16="http://schemas.microsoft.com/office/drawing/2014/main" id="{A08D6325-1F47-CD15-4945-1C23F86066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0349" y="1810288"/>
            <a:ext cx="8835684" cy="4970073"/>
          </a:xfrm>
        </p:spPr>
      </p:pic>
    </p:spTree>
    <p:extLst>
      <p:ext uri="{BB962C8B-B14F-4D97-AF65-F5344CB8AC3E}">
        <p14:creationId xmlns:p14="http://schemas.microsoft.com/office/powerpoint/2010/main" val="1381287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203A1-019A-E40E-4EBF-3AB649FBE6A5}"/>
              </a:ext>
            </a:extLst>
          </p:cNvPr>
          <p:cNvSpPr>
            <a:spLocks noGrp="1"/>
          </p:cNvSpPr>
          <p:nvPr>
            <p:ph type="title"/>
          </p:nvPr>
        </p:nvSpPr>
        <p:spPr/>
        <p:txBody>
          <a:bodyPr/>
          <a:lstStyle/>
          <a:p>
            <a:r>
              <a:rPr lang="en-IN" cap="none" dirty="0"/>
              <a:t>User Profile Trained And Test Accuracy In Line Chart :-</a:t>
            </a:r>
            <a:endParaRPr lang="en-IN" dirty="0"/>
          </a:p>
        </p:txBody>
      </p:sp>
      <p:pic>
        <p:nvPicPr>
          <p:cNvPr id="5" name="Content Placeholder 4">
            <a:extLst>
              <a:ext uri="{FF2B5EF4-FFF2-40B4-BE49-F238E27FC236}">
                <a16:creationId xmlns:a16="http://schemas.microsoft.com/office/drawing/2014/main" id="{7AB7E42E-6DC3-9C6B-AD21-5A3A2B389B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4470" y="1818915"/>
            <a:ext cx="8732941" cy="4912280"/>
          </a:xfrm>
        </p:spPr>
      </p:pic>
    </p:spTree>
    <p:extLst>
      <p:ext uri="{BB962C8B-B14F-4D97-AF65-F5344CB8AC3E}">
        <p14:creationId xmlns:p14="http://schemas.microsoft.com/office/powerpoint/2010/main" val="1998317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6B9AA-C35D-36BA-82A5-14A3A1AF1766}"/>
              </a:ext>
            </a:extLst>
          </p:cNvPr>
          <p:cNvSpPr>
            <a:spLocks noGrp="1"/>
          </p:cNvSpPr>
          <p:nvPr>
            <p:ph type="title"/>
          </p:nvPr>
        </p:nvSpPr>
        <p:spPr/>
        <p:txBody>
          <a:bodyPr/>
          <a:lstStyle/>
          <a:p>
            <a:r>
              <a:rPr lang="en-IN" cap="none" dirty="0"/>
              <a:t>User Profile Trained And Test Accuracy In Pie Chart :-</a:t>
            </a:r>
            <a:endParaRPr lang="en-IN" dirty="0"/>
          </a:p>
        </p:txBody>
      </p:sp>
      <p:pic>
        <p:nvPicPr>
          <p:cNvPr id="5" name="Content Placeholder 4">
            <a:extLst>
              <a:ext uri="{FF2B5EF4-FFF2-40B4-BE49-F238E27FC236}">
                <a16:creationId xmlns:a16="http://schemas.microsoft.com/office/drawing/2014/main" id="{D4FBA9A9-950A-128C-CA46-659292104E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1723" y="1836168"/>
            <a:ext cx="8732941" cy="4912280"/>
          </a:xfrm>
        </p:spPr>
      </p:pic>
    </p:spTree>
    <p:extLst>
      <p:ext uri="{BB962C8B-B14F-4D97-AF65-F5344CB8AC3E}">
        <p14:creationId xmlns:p14="http://schemas.microsoft.com/office/powerpoint/2010/main" val="3674578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7ED17-696A-6085-3828-84ED3EAC5987}"/>
              </a:ext>
            </a:extLst>
          </p:cNvPr>
          <p:cNvSpPr>
            <a:spLocks noGrp="1"/>
          </p:cNvSpPr>
          <p:nvPr>
            <p:ph type="title"/>
          </p:nvPr>
        </p:nvSpPr>
        <p:spPr/>
        <p:txBody>
          <a:bodyPr/>
          <a:lstStyle/>
          <a:p>
            <a:r>
              <a:rPr lang="en-IN" cap="none" dirty="0"/>
              <a:t>All Profiles Status That Are Predicted :-</a:t>
            </a:r>
          </a:p>
        </p:txBody>
      </p:sp>
      <p:pic>
        <p:nvPicPr>
          <p:cNvPr id="5" name="Content Placeholder 4">
            <a:extLst>
              <a:ext uri="{FF2B5EF4-FFF2-40B4-BE49-F238E27FC236}">
                <a16:creationId xmlns:a16="http://schemas.microsoft.com/office/drawing/2014/main" id="{6842ECC7-5BE7-3515-F4B1-6BDAA87B64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2492" y="1844794"/>
            <a:ext cx="8697660" cy="4892435"/>
          </a:xfrm>
        </p:spPr>
      </p:pic>
    </p:spTree>
    <p:extLst>
      <p:ext uri="{BB962C8B-B14F-4D97-AF65-F5344CB8AC3E}">
        <p14:creationId xmlns:p14="http://schemas.microsoft.com/office/powerpoint/2010/main" val="320656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98804-773F-D36C-A59C-8D4EE51208F9}"/>
              </a:ext>
            </a:extLst>
          </p:cNvPr>
          <p:cNvSpPr>
            <a:spLocks noGrp="1"/>
          </p:cNvSpPr>
          <p:nvPr>
            <p:ph type="title"/>
          </p:nvPr>
        </p:nvSpPr>
        <p:spPr/>
        <p:txBody>
          <a:bodyPr/>
          <a:lstStyle/>
          <a:p>
            <a:r>
              <a:rPr lang="en-IN" cap="none" dirty="0"/>
              <a:t>Profile Status Prediction Type Ratio :-</a:t>
            </a:r>
          </a:p>
        </p:txBody>
      </p:sp>
      <p:pic>
        <p:nvPicPr>
          <p:cNvPr id="5" name="Content Placeholder 4">
            <a:extLst>
              <a:ext uri="{FF2B5EF4-FFF2-40B4-BE49-F238E27FC236}">
                <a16:creationId xmlns:a16="http://schemas.microsoft.com/office/drawing/2014/main" id="{88956D66-0D6E-E1ED-4941-909B436C5C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5459" y="1836167"/>
            <a:ext cx="8713001" cy="4901063"/>
          </a:xfrm>
        </p:spPr>
      </p:pic>
    </p:spTree>
    <p:extLst>
      <p:ext uri="{BB962C8B-B14F-4D97-AF65-F5344CB8AC3E}">
        <p14:creationId xmlns:p14="http://schemas.microsoft.com/office/powerpoint/2010/main" val="3972105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3954A-8382-2EA3-E76C-7094C793D7D8}"/>
              </a:ext>
            </a:extLst>
          </p:cNvPr>
          <p:cNvSpPr>
            <a:spLocks noGrp="1"/>
          </p:cNvSpPr>
          <p:nvPr>
            <p:ph type="title"/>
          </p:nvPr>
        </p:nvSpPr>
        <p:spPr/>
        <p:txBody>
          <a:bodyPr/>
          <a:lstStyle/>
          <a:p>
            <a:r>
              <a:rPr lang="en-IN" cap="none" dirty="0"/>
              <a:t>Profile Status Prediction Type Ratio In Line Chart :-</a:t>
            </a:r>
            <a:endParaRPr lang="en-IN" dirty="0"/>
          </a:p>
        </p:txBody>
      </p:sp>
      <p:pic>
        <p:nvPicPr>
          <p:cNvPr id="5" name="Content Placeholder 4">
            <a:extLst>
              <a:ext uri="{FF2B5EF4-FFF2-40B4-BE49-F238E27FC236}">
                <a16:creationId xmlns:a16="http://schemas.microsoft.com/office/drawing/2014/main" id="{08B01AE3-B4EB-DB03-5154-D82EB4C631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2712" y="1844795"/>
            <a:ext cx="8666989" cy="4875182"/>
          </a:xfrm>
        </p:spPr>
      </p:pic>
    </p:spTree>
    <p:extLst>
      <p:ext uri="{BB962C8B-B14F-4D97-AF65-F5344CB8AC3E}">
        <p14:creationId xmlns:p14="http://schemas.microsoft.com/office/powerpoint/2010/main" val="1821244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018" y="249237"/>
            <a:ext cx="10515600" cy="1325563"/>
          </a:xfrm>
        </p:spPr>
        <p:txBody>
          <a:bodyPr>
            <a:normAutofit/>
          </a:bodyPr>
          <a:lstStyle/>
          <a:p>
            <a:r>
              <a:rPr lang="en-IN" b="1" dirty="0">
                <a:solidFill>
                  <a:srgbClr val="FF0000"/>
                </a:solidFill>
                <a:latin typeface="Arial" panose="020B0604020202020204" pitchFamily="34" charset="0"/>
                <a:cs typeface="Arial" panose="020B0604020202020204" pitchFamily="34" charset="0"/>
              </a:rPr>
              <a:t>Introduction to Project</a:t>
            </a:r>
            <a:endParaRPr lang="en-IN" dirty="0">
              <a:solidFill>
                <a:srgbClr val="FF0000"/>
              </a:solidFill>
            </a:endParaRPr>
          </a:p>
        </p:txBody>
      </p:sp>
      <p:sp>
        <p:nvSpPr>
          <p:cNvPr id="3" name="Content Placeholder 2"/>
          <p:cNvSpPr>
            <a:spLocks noGrp="1"/>
          </p:cNvSpPr>
          <p:nvPr>
            <p:ph idx="1"/>
          </p:nvPr>
        </p:nvSpPr>
        <p:spPr>
          <a:xfrm>
            <a:off x="693018" y="1402993"/>
            <a:ext cx="10648081" cy="5345470"/>
          </a:xfrm>
        </p:spPr>
        <p:txBody>
          <a:bodyPr>
            <a:noAutofit/>
          </a:bodyPr>
          <a:lstStyle/>
          <a:p>
            <a:pPr marL="0" indent="0" algn="just">
              <a:lnSpc>
                <a:spcPct val="150000"/>
              </a:lnSpc>
              <a:spcBef>
                <a:spcPts val="1200"/>
              </a:spcBef>
              <a:buNone/>
            </a:pPr>
            <a:r>
              <a:rPr lang="en-US" sz="2000" dirty="0">
                <a:solidFill>
                  <a:schemeClr val="tx1"/>
                </a:solidFill>
                <a:latin typeface="Arial" panose="020B0604020202020204" pitchFamily="34" charset="0"/>
                <a:cs typeface="Arial" panose="020B0604020202020204" pitchFamily="34" charset="0"/>
              </a:rPr>
              <a:t>	</a:t>
            </a:r>
            <a:r>
              <a:rPr lang="en-IN" sz="2000" dirty="0">
                <a:solidFill>
                  <a:schemeClr val="tx1"/>
                </a:solidFill>
                <a:effectLst/>
                <a:latin typeface="Arial" panose="020B0604020202020204" pitchFamily="34" charset="0"/>
                <a:ea typeface="Calibri" panose="020F0502020204030204" pitchFamily="34" charset="0"/>
                <a:cs typeface="Arial" panose="020B0604020202020204" pitchFamily="34" charset="0"/>
              </a:rPr>
              <a:t>At present social network sites are part of the life for most of the people. The social network sites not only providing advantages to the users but also provide security issues to the users as well as their information. To analyse, who are encouraging threats in social network we need to classify the social networks profiles of the users. From the classification, we can get the genuine profiles and fake profiles on the social networks. </a:t>
            </a:r>
          </a:p>
          <a:p>
            <a:pPr marL="0" indent="0" algn="just">
              <a:lnSpc>
                <a:spcPct val="150000"/>
              </a:lnSpc>
              <a:spcBef>
                <a:spcPts val="1200"/>
              </a:spcBef>
              <a:buNone/>
            </a:pPr>
            <a:r>
              <a:rPr lang="en-IN" sz="2000" dirty="0">
                <a:solidFill>
                  <a:schemeClr val="tx1"/>
                </a:solidFill>
                <a:latin typeface="Arial" panose="020B0604020202020204" pitchFamily="34" charset="0"/>
                <a:ea typeface="Calibri" panose="020F0502020204030204" pitchFamily="34" charset="0"/>
                <a:cs typeface="Arial" panose="020B0604020202020204" pitchFamily="34" charset="0"/>
              </a:rPr>
              <a:t>	</a:t>
            </a:r>
            <a:r>
              <a:rPr lang="en-IN" sz="2000" dirty="0">
                <a:solidFill>
                  <a:schemeClr val="tx1"/>
                </a:solidFill>
                <a:effectLst/>
                <a:latin typeface="Arial" panose="020B0604020202020204" pitchFamily="34" charset="0"/>
                <a:ea typeface="Calibri" panose="020F0502020204030204" pitchFamily="34" charset="0"/>
                <a:cs typeface="Arial" panose="020B0604020202020204" pitchFamily="34" charset="0"/>
              </a:rPr>
              <a:t>In this project we are proposing Machine learning and Natural language Processing (NLP) techniques to improve the accuracy rate of the fake profiles detection. We can use the Support Vector Machine (SVM) and Naive Bayes algorithm.</a:t>
            </a:r>
            <a:endParaRPr lang="en-IN" sz="2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5893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BDF3A-7E4B-8FB4-0B7D-BF632E6DDA55}"/>
              </a:ext>
            </a:extLst>
          </p:cNvPr>
          <p:cNvSpPr>
            <a:spLocks noGrp="1"/>
          </p:cNvSpPr>
          <p:nvPr>
            <p:ph type="title"/>
          </p:nvPr>
        </p:nvSpPr>
        <p:spPr/>
        <p:txBody>
          <a:bodyPr/>
          <a:lstStyle/>
          <a:p>
            <a:r>
              <a:rPr lang="en-IN" cap="none" dirty="0"/>
              <a:t>Profile Status Prediction Type Ratio In Pie Chart :-</a:t>
            </a:r>
            <a:endParaRPr lang="en-IN" dirty="0"/>
          </a:p>
        </p:txBody>
      </p:sp>
      <p:pic>
        <p:nvPicPr>
          <p:cNvPr id="5" name="Content Placeholder 4">
            <a:extLst>
              <a:ext uri="{FF2B5EF4-FFF2-40B4-BE49-F238E27FC236}">
                <a16:creationId xmlns:a16="http://schemas.microsoft.com/office/drawing/2014/main" id="{A8DB4DA7-9F8A-424F-8412-D6A73DCA27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6449" y="1853422"/>
            <a:ext cx="8712998" cy="4901062"/>
          </a:xfrm>
        </p:spPr>
      </p:pic>
    </p:spTree>
    <p:extLst>
      <p:ext uri="{BB962C8B-B14F-4D97-AF65-F5344CB8AC3E}">
        <p14:creationId xmlns:p14="http://schemas.microsoft.com/office/powerpoint/2010/main" val="3510721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727" y="195209"/>
            <a:ext cx="10515600" cy="1325563"/>
          </a:xfrm>
        </p:spPr>
        <p:txBody>
          <a:bodyPr>
            <a:normAutofit/>
          </a:bodyPr>
          <a:lstStyle/>
          <a:p>
            <a:r>
              <a:rPr lang="en-IN" b="1" dirty="0">
                <a:solidFill>
                  <a:srgbClr val="FF0000"/>
                </a:solidFill>
                <a:latin typeface="Arial" panose="020B0604020202020204" pitchFamily="34" charset="0"/>
                <a:cs typeface="Arial" panose="020B0604020202020204" pitchFamily="34" charset="0"/>
              </a:rPr>
              <a:t>CONCLUSION</a:t>
            </a:r>
            <a:endParaRPr lang="en-IN" dirty="0">
              <a:solidFill>
                <a:srgbClr val="FF0000"/>
              </a:solidFill>
            </a:endParaRPr>
          </a:p>
        </p:txBody>
      </p:sp>
      <p:sp>
        <p:nvSpPr>
          <p:cNvPr id="3" name="Content Placeholder 2"/>
          <p:cNvSpPr>
            <a:spLocks noGrp="1"/>
          </p:cNvSpPr>
          <p:nvPr>
            <p:ph idx="1"/>
          </p:nvPr>
        </p:nvSpPr>
        <p:spPr>
          <a:xfrm>
            <a:off x="557727" y="1520772"/>
            <a:ext cx="10676466" cy="4411951"/>
          </a:xfrm>
        </p:spPr>
        <p:txBody>
          <a:bodyPr>
            <a:noAutofit/>
          </a:bodyPr>
          <a:lstStyle/>
          <a:p>
            <a:pPr marL="36900" marR="0" indent="-342900" algn="just">
              <a:lnSpc>
                <a:spcPct val="150000"/>
              </a:lnSpc>
              <a:spcBef>
                <a:spcPts val="0"/>
              </a:spcBef>
              <a:spcAft>
                <a:spcPts val="0"/>
              </a:spcAft>
              <a:buFont typeface="Wingdings" panose="05000000000000000000" pitchFamily="2" charset="2"/>
              <a:buChar char="Ø"/>
            </a:pP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In the conclusion, using machine learning algorithms along with natural language processing techniques , we can easily detect the fake profiles from the social network sites. The NLP pre-processing techniques are used to analyze the dataset and machine learning algorithm such as SVM and Naive Bayes are used to classify the profiles. These learning algorithms are improved the detection accuracy rate in this project.</a:t>
            </a:r>
            <a:endParaRPr lang="en-IN"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indent="457200" algn="just">
              <a:lnSpc>
                <a:spcPct val="150000"/>
              </a:lnSpc>
              <a:spcBef>
                <a:spcPts val="0"/>
              </a:spcBef>
              <a:spcAft>
                <a:spcPts val="800"/>
              </a:spcAft>
            </a:pPr>
            <a:endParaRPr lang="en-IN" sz="20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23009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26A05-D4E1-2E03-711F-4545F87B45C7}"/>
              </a:ext>
            </a:extLst>
          </p:cNvPr>
          <p:cNvSpPr>
            <a:spLocks noGrp="1"/>
          </p:cNvSpPr>
          <p:nvPr>
            <p:ph type="title"/>
          </p:nvPr>
        </p:nvSpPr>
        <p:spPr/>
        <p:txBody>
          <a:bodyPr/>
          <a:lstStyle/>
          <a:p>
            <a:r>
              <a:rPr lang="en-US" b="1" dirty="0">
                <a:solidFill>
                  <a:srgbClr val="FF0000"/>
                </a:solidFill>
                <a:latin typeface="Arial" panose="020B0604020202020204" pitchFamily="34" charset="0"/>
                <a:cs typeface="Arial" panose="020B0604020202020204" pitchFamily="34" charset="0"/>
              </a:rPr>
              <a:t>Future scope</a:t>
            </a:r>
            <a:endParaRPr lang="en-IN" dirty="0"/>
          </a:p>
        </p:txBody>
      </p:sp>
      <p:sp>
        <p:nvSpPr>
          <p:cNvPr id="3" name="Content Placeholder 2">
            <a:extLst>
              <a:ext uri="{FF2B5EF4-FFF2-40B4-BE49-F238E27FC236}">
                <a16:creationId xmlns:a16="http://schemas.microsoft.com/office/drawing/2014/main" id="{487C4032-8BEA-703F-AE03-BE3B950F3406}"/>
              </a:ext>
            </a:extLst>
          </p:cNvPr>
          <p:cNvSpPr>
            <a:spLocks noGrp="1"/>
          </p:cNvSpPr>
          <p:nvPr>
            <p:ph idx="1"/>
          </p:nvPr>
        </p:nvSpPr>
        <p:spPr>
          <a:xfrm>
            <a:off x="512181" y="1463742"/>
            <a:ext cx="11029615" cy="3678303"/>
          </a:xfrm>
        </p:spPr>
        <p:txBody>
          <a:bodyPr>
            <a:normAutofit/>
          </a:bodyPr>
          <a:lstStyle/>
          <a:p>
            <a:pPr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The future scope in Fake Profile Identification using ML and NLP involves refining ML models, exploring advanced features like user behavior analysis, and implementing dynamic learning for threat adaptation. Real-time monitoring, cross-platform integration, privacy emphasis, and regulatory compliance are key focus areas, ensuring a secure social networking environment.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9500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25CBC-438C-A985-6988-DCB8A7994680}"/>
              </a:ext>
            </a:extLst>
          </p:cNvPr>
          <p:cNvSpPr>
            <a:spLocks noGrp="1"/>
          </p:cNvSpPr>
          <p:nvPr>
            <p:ph type="title"/>
          </p:nvPr>
        </p:nvSpPr>
        <p:spPr/>
        <p:txBody>
          <a:bodyPr/>
          <a:lstStyle/>
          <a:p>
            <a:r>
              <a:rPr lang="en-US" b="1" dirty="0">
                <a:solidFill>
                  <a:srgbClr val="FF0000"/>
                </a:solidFill>
                <a:latin typeface="Arial" panose="020B0604020202020204" pitchFamily="34" charset="0"/>
                <a:cs typeface="Arial" panose="020B0604020202020204" pitchFamily="34" charset="0"/>
              </a:rPr>
              <a:t>References</a:t>
            </a:r>
            <a:endParaRPr lang="en-IN" dirty="0"/>
          </a:p>
        </p:txBody>
      </p:sp>
      <p:sp>
        <p:nvSpPr>
          <p:cNvPr id="3" name="Content Placeholder 2">
            <a:extLst>
              <a:ext uri="{FF2B5EF4-FFF2-40B4-BE49-F238E27FC236}">
                <a16:creationId xmlns:a16="http://schemas.microsoft.com/office/drawing/2014/main" id="{19620AF9-AE89-7088-10B7-5A8536F0B16A}"/>
              </a:ext>
            </a:extLst>
          </p:cNvPr>
          <p:cNvSpPr>
            <a:spLocks noGrp="1"/>
          </p:cNvSpPr>
          <p:nvPr>
            <p:ph idx="1"/>
          </p:nvPr>
        </p:nvSpPr>
        <p:spPr/>
        <p:txBody>
          <a:bodyPr>
            <a:normAutofit fontScale="92500" lnSpcReduction="10000"/>
          </a:bodyPr>
          <a:lstStyle/>
          <a:p>
            <a:pPr marL="36900" marR="0" indent="-342900" algn="just">
              <a:lnSpc>
                <a:spcPct val="150000"/>
              </a:lnSpc>
              <a:spcBef>
                <a:spcPts val="0"/>
              </a:spcBef>
              <a:spcAft>
                <a:spcPts val="0"/>
              </a:spcAft>
              <a:buFont typeface="Wingdings" panose="05000000000000000000" pitchFamily="2" charset="2"/>
              <a:buChar char="Ø"/>
            </a:pPr>
            <a:r>
              <a:rPr lang="en-US" sz="2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[1] Michael Fire et al. (2012). "Strangers intrusion</a:t>
            </a:r>
            <a:endParaRPr lang="en-IN" sz="2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36900" marR="0" indent="-342900" algn="just">
              <a:lnSpc>
                <a:spcPct val="150000"/>
              </a:lnSpc>
              <a:spcBef>
                <a:spcPts val="0"/>
              </a:spcBef>
              <a:spcAft>
                <a:spcPts val="0"/>
              </a:spcAft>
              <a:buFont typeface="Wingdings" panose="05000000000000000000" pitchFamily="2" charset="2"/>
              <a:buChar char="Ø"/>
            </a:pPr>
            <a:r>
              <a:rPr lang="en-US" sz="2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detection-detecting spammers and fake profiles in social networks based on topology anomalies." Human Journal 1(1): 26-39.Günther, F. and S. Fritsch (2010). "</a:t>
            </a:r>
            <a:r>
              <a:rPr lang="en-US" sz="22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neuralnet</a:t>
            </a:r>
            <a:r>
              <a:rPr lang="en-US" sz="2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Training of neural networks." The R Journal 2(1): 30-38</a:t>
            </a:r>
            <a:endParaRPr lang="en-IN" sz="2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36900" marR="0" indent="-342900" algn="just">
              <a:lnSpc>
                <a:spcPct val="150000"/>
              </a:lnSpc>
              <a:spcBef>
                <a:spcPts val="0"/>
              </a:spcBef>
              <a:spcAft>
                <a:spcPts val="0"/>
              </a:spcAft>
              <a:buFont typeface="Wingdings" panose="05000000000000000000" pitchFamily="2" charset="2"/>
              <a:buChar char="Ø"/>
            </a:pPr>
            <a:r>
              <a:rPr lang="en-US" sz="2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[2] Dr. S. Kannan, Vairaprakash Gurusamy, “Preprocessing Techniques for Text Mining”, 05 March 2015.</a:t>
            </a:r>
            <a:endParaRPr lang="en-IN" sz="2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36900" marR="0" indent="-342900" algn="just">
              <a:lnSpc>
                <a:spcPct val="150000"/>
              </a:lnSpc>
              <a:spcBef>
                <a:spcPts val="0"/>
              </a:spcBef>
              <a:spcAft>
                <a:spcPts val="0"/>
              </a:spcAft>
              <a:buFont typeface="Wingdings" panose="05000000000000000000" pitchFamily="2" charset="2"/>
              <a:buChar char="Ø"/>
            </a:pPr>
            <a:r>
              <a:rPr lang="en-US" sz="2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[3] Shalinda Adikari and Kaushik Dutta, Identifying Fake Profiles in LinkedIn, PACIS 2014 Proceedings, AISeL.</a:t>
            </a:r>
            <a:endParaRPr lang="en-IN" sz="2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endParaRPr lang="en-IN" dirty="0"/>
          </a:p>
        </p:txBody>
      </p:sp>
    </p:spTree>
    <p:extLst>
      <p:ext uri="{BB962C8B-B14F-4D97-AF65-F5344CB8AC3E}">
        <p14:creationId xmlns:p14="http://schemas.microsoft.com/office/powerpoint/2010/main" val="761634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E85CC4-344F-90CD-08A6-0F711FDC42CA}"/>
              </a:ext>
            </a:extLst>
          </p:cNvPr>
          <p:cNvSpPr>
            <a:spLocks noGrp="1"/>
          </p:cNvSpPr>
          <p:nvPr>
            <p:ph type="title"/>
          </p:nvPr>
        </p:nvSpPr>
        <p:spPr>
          <a:xfrm>
            <a:off x="673813" y="2861745"/>
            <a:ext cx="10515600" cy="1325563"/>
          </a:xfrm>
        </p:spPr>
        <p:txBody>
          <a:bodyPr>
            <a:normAutofit/>
          </a:bodyPr>
          <a:lstStyle/>
          <a:p>
            <a:pPr algn="ctr"/>
            <a:r>
              <a:rPr lang="en-US" sz="5400" b="1" dirty="0">
                <a:solidFill>
                  <a:srgbClr val="FF0000"/>
                </a:solidFill>
                <a:latin typeface="Arial" panose="020B0604020202020204" pitchFamily="34" charset="0"/>
                <a:cs typeface="Arial" panose="020B0604020202020204" pitchFamily="34" charset="0"/>
              </a:rPr>
              <a:t>THANK YOU!</a:t>
            </a:r>
            <a:endParaRPr lang="en-IN" sz="54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2974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9390"/>
            <a:ext cx="10515600" cy="1325563"/>
          </a:xfrm>
        </p:spPr>
        <p:txBody>
          <a:bodyPr/>
          <a:lstStyle/>
          <a:p>
            <a:r>
              <a:rPr lang="en-IN" b="1" dirty="0">
                <a:solidFill>
                  <a:srgbClr val="FF0000"/>
                </a:solidFill>
                <a:latin typeface="Arial" panose="020B0604020202020204" pitchFamily="34" charset="0"/>
                <a:cs typeface="Arial" panose="020B0604020202020204" pitchFamily="34" charset="0"/>
              </a:rPr>
              <a:t>Existing System</a:t>
            </a:r>
            <a:endParaRPr lang="en-IN" dirty="0">
              <a:solidFill>
                <a:srgbClr val="FF0000"/>
              </a:solidFill>
            </a:endParaRPr>
          </a:p>
        </p:txBody>
      </p:sp>
      <p:sp>
        <p:nvSpPr>
          <p:cNvPr id="3" name="Content Placeholder 2"/>
          <p:cNvSpPr>
            <a:spLocks noGrp="1"/>
          </p:cNvSpPr>
          <p:nvPr>
            <p:ph idx="1"/>
          </p:nvPr>
        </p:nvSpPr>
        <p:spPr>
          <a:xfrm>
            <a:off x="591070" y="1817289"/>
            <a:ext cx="10676466" cy="4056911"/>
          </a:xfrm>
        </p:spPr>
        <p:txBody>
          <a:bodyPr>
            <a:noAutofit/>
          </a:bodyPr>
          <a:lstStyle/>
          <a:p>
            <a:pPr marL="0" indent="0" algn="l">
              <a:buNone/>
            </a:pPr>
            <a:r>
              <a:rPr lang="en-IN" sz="2000" b="1" i="0" dirty="0">
                <a:solidFill>
                  <a:srgbClr val="0D0D0D"/>
                </a:solidFill>
                <a:effectLst/>
                <a:latin typeface="Arial" panose="020B0604020202020204" pitchFamily="34" charset="0"/>
                <a:cs typeface="Arial" panose="020B0604020202020204" pitchFamily="34" charset="0"/>
              </a:rPr>
              <a:t>1. Identifying Fake Profiles in LinkedIn</a:t>
            </a:r>
            <a:endParaRPr lang="en-IN" sz="2000" b="0" i="0" dirty="0">
              <a:solidFill>
                <a:srgbClr val="0D0D0D"/>
              </a:solidFill>
              <a:effectLst/>
              <a:latin typeface="Arial" panose="020B0604020202020204" pitchFamily="34" charset="0"/>
              <a:cs typeface="Arial" panose="020B0604020202020204" pitchFamily="34" charset="0"/>
            </a:endParaRPr>
          </a:p>
          <a:p>
            <a:pPr>
              <a:buFont typeface="Arial" panose="020B0604020202020204" pitchFamily="34" charset="0"/>
              <a:buChar char="•"/>
            </a:pPr>
            <a:r>
              <a:rPr lang="en-IN" sz="2000" b="0" i="0" dirty="0">
                <a:solidFill>
                  <a:srgbClr val="0D0D0D"/>
                </a:solidFill>
                <a:effectLst/>
                <a:latin typeface="Arial" panose="020B0604020202020204" pitchFamily="34" charset="0"/>
                <a:cs typeface="Arial" panose="020B0604020202020204" pitchFamily="34" charset="0"/>
              </a:rPr>
              <a:t>Focuses on detecting fake profiles in LinkedIn by identifying minimal profile data necessary for identification. Proposes a data mining approach achieving high accuracy rates. It is developed by Shalinda Adikari, Kaushik Dutta.</a:t>
            </a:r>
          </a:p>
          <a:p>
            <a:pPr marL="0" indent="0" algn="l">
              <a:buNone/>
            </a:pPr>
            <a:r>
              <a:rPr lang="en-IN" sz="2000" b="1" i="0" dirty="0">
                <a:solidFill>
                  <a:srgbClr val="0D0D0D"/>
                </a:solidFill>
                <a:effectLst/>
                <a:latin typeface="Arial" panose="020B0604020202020204" pitchFamily="34" charset="0"/>
                <a:cs typeface="Arial" panose="020B0604020202020204" pitchFamily="34" charset="0"/>
              </a:rPr>
              <a:t>2. Method for Detecting Spammers and Fake Profiles in Social Networks</a:t>
            </a:r>
            <a:endParaRPr lang="en-IN" sz="2000" b="0" i="0" dirty="0">
              <a:solidFill>
                <a:srgbClr val="0D0D0D"/>
              </a:solidFill>
              <a:effectLst/>
              <a:latin typeface="Arial" panose="020B0604020202020204" pitchFamily="34" charset="0"/>
              <a:cs typeface="Arial" panose="020B0604020202020204" pitchFamily="34" charset="0"/>
            </a:endParaRPr>
          </a:p>
          <a:p>
            <a:pPr>
              <a:buFont typeface="Arial" panose="020B0604020202020204" pitchFamily="34" charset="0"/>
              <a:buChar char="•"/>
            </a:pPr>
            <a:r>
              <a:rPr lang="en-IN" sz="2000" b="0" i="0" dirty="0">
                <a:solidFill>
                  <a:srgbClr val="0D0D0D"/>
                </a:solidFill>
                <a:effectLst/>
                <a:latin typeface="Arial" panose="020B0604020202020204" pitchFamily="34" charset="0"/>
                <a:cs typeface="Arial" panose="020B0604020202020204" pitchFamily="34" charset="0"/>
              </a:rPr>
              <a:t>Presents a method for detecting spammers and fake profiles in social networks using supervised learning classifiers trained on negative and positive examples. It is developed by Yuval Elovici, Michael FIRE, Gilad Katz.</a:t>
            </a:r>
          </a:p>
          <a:p>
            <a:pPr marL="0" indent="0" algn="l">
              <a:buNone/>
            </a:pPr>
            <a:endParaRPr lang="en-IN" sz="1600" b="0" i="0" dirty="0">
              <a:solidFill>
                <a:srgbClr val="0D0D0D"/>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0491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D828B-C3EB-8B9F-91A8-4F165803A0D9}"/>
              </a:ext>
            </a:extLst>
          </p:cNvPr>
          <p:cNvSpPr>
            <a:spLocks noGrp="1"/>
          </p:cNvSpPr>
          <p:nvPr>
            <p:ph type="title"/>
          </p:nvPr>
        </p:nvSpPr>
        <p:spPr>
          <a:xfrm>
            <a:off x="581192" y="555507"/>
            <a:ext cx="11029616" cy="1013800"/>
          </a:xfrm>
        </p:spPr>
        <p:txBody>
          <a:bodyPr>
            <a:normAutofit/>
          </a:bodyPr>
          <a:lstStyle/>
          <a:p>
            <a:r>
              <a:rPr lang="en-IN" b="1" dirty="0">
                <a:solidFill>
                  <a:srgbClr val="FF0000"/>
                </a:solidFill>
                <a:latin typeface="Arial" panose="020B0604020202020204" pitchFamily="34" charset="0"/>
                <a:cs typeface="Arial" panose="020B0604020202020204" pitchFamily="34" charset="0"/>
              </a:rPr>
              <a:t>Disadvantages of existing system</a:t>
            </a:r>
          </a:p>
        </p:txBody>
      </p:sp>
      <p:sp>
        <p:nvSpPr>
          <p:cNvPr id="3" name="Content Placeholder 2">
            <a:extLst>
              <a:ext uri="{FF2B5EF4-FFF2-40B4-BE49-F238E27FC236}">
                <a16:creationId xmlns:a16="http://schemas.microsoft.com/office/drawing/2014/main" id="{BD4D09CC-BEA9-3615-E267-4E172687FD2D}"/>
              </a:ext>
            </a:extLst>
          </p:cNvPr>
          <p:cNvSpPr>
            <a:spLocks noGrp="1"/>
          </p:cNvSpPr>
          <p:nvPr>
            <p:ph idx="1"/>
          </p:nvPr>
        </p:nvSpPr>
        <p:spPr>
          <a:xfrm>
            <a:off x="363748" y="1062407"/>
            <a:ext cx="10515600" cy="4351338"/>
          </a:xfrm>
        </p:spPr>
        <p:txBody>
          <a:bodyPr>
            <a:normAutofit/>
          </a:bodyPr>
          <a:lstStyle/>
          <a:p>
            <a:pPr marR="0" lvl="0" algn="just">
              <a:lnSpc>
                <a:spcPct val="107000"/>
              </a:lnSpc>
              <a:spcBef>
                <a:spcPts val="0"/>
              </a:spcBef>
              <a:spcAft>
                <a:spcPts val="0"/>
              </a:spcAft>
              <a:buFont typeface="Wingdings" panose="05000000000000000000" pitchFamily="2" charset="2"/>
              <a:buChar char="Ø"/>
            </a:pPr>
            <a:r>
              <a:rPr lang="en-IN" sz="2400" dirty="0">
                <a:solidFill>
                  <a:schemeClr val="tx1"/>
                </a:solidFill>
                <a:effectLst/>
                <a:latin typeface="Arial" panose="020B0604020202020204" pitchFamily="34" charset="0"/>
                <a:ea typeface="Calibri" panose="020F0502020204030204" pitchFamily="34" charset="0"/>
                <a:cs typeface="Arial" panose="020B0604020202020204" pitchFamily="34" charset="0"/>
              </a:rPr>
              <a:t>The system is not implemented Learning Algorithms like </a:t>
            </a:r>
            <a:r>
              <a:rPr lang="en-IN" sz="24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svm</a:t>
            </a:r>
            <a:r>
              <a:rPr lang="en-IN" sz="2400" dirty="0">
                <a:solidFill>
                  <a:schemeClr val="tx1"/>
                </a:solidFill>
                <a:effectLst/>
                <a:latin typeface="Arial" panose="020B0604020202020204" pitchFamily="34" charset="0"/>
                <a:ea typeface="Calibri" panose="020F0502020204030204" pitchFamily="34" charset="0"/>
                <a:cs typeface="Arial" panose="020B0604020202020204" pitchFamily="34" charset="0"/>
              </a:rPr>
              <a:t>, Naive Bayes.</a:t>
            </a:r>
          </a:p>
          <a:p>
            <a:pPr marR="0" lvl="0" algn="just">
              <a:lnSpc>
                <a:spcPct val="107000"/>
              </a:lnSpc>
              <a:spcBef>
                <a:spcPts val="0"/>
              </a:spcBef>
              <a:spcAft>
                <a:spcPts val="0"/>
              </a:spcAft>
              <a:buFont typeface="Wingdings" panose="05000000000000000000" pitchFamily="2" charset="2"/>
              <a:buChar char="Ø"/>
            </a:pPr>
            <a:r>
              <a:rPr lang="en-IN" sz="2400" dirty="0">
                <a:solidFill>
                  <a:schemeClr val="tx1"/>
                </a:solidFill>
                <a:effectLst/>
                <a:latin typeface="Arial" panose="020B0604020202020204" pitchFamily="34" charset="0"/>
                <a:ea typeface="Calibri" panose="020F0502020204030204" pitchFamily="34" charset="0"/>
                <a:cs typeface="Arial" panose="020B0604020202020204" pitchFamily="34" charset="0"/>
              </a:rPr>
              <a:t>The system is not implemented any the problems involving social networking like privacy, online bullying, misuse, and trolling and many others.</a:t>
            </a:r>
          </a:p>
        </p:txBody>
      </p:sp>
    </p:spTree>
    <p:extLst>
      <p:ext uri="{BB962C8B-B14F-4D97-AF65-F5344CB8AC3E}">
        <p14:creationId xmlns:p14="http://schemas.microsoft.com/office/powerpoint/2010/main" val="2958085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572759"/>
            <a:ext cx="11029616" cy="1013800"/>
          </a:xfrm>
        </p:spPr>
        <p:txBody>
          <a:bodyPr/>
          <a:lstStyle/>
          <a:p>
            <a:r>
              <a:rPr lang="en-IN" b="1" dirty="0">
                <a:solidFill>
                  <a:srgbClr val="FF0000"/>
                </a:solidFill>
                <a:latin typeface="Arial" panose="020B0604020202020204" pitchFamily="34" charset="0"/>
                <a:cs typeface="Arial" panose="020B0604020202020204" pitchFamily="34" charset="0"/>
              </a:rPr>
              <a:t>Proposed System</a:t>
            </a:r>
            <a:endParaRPr lang="en-IN" dirty="0">
              <a:solidFill>
                <a:srgbClr val="FF0000"/>
              </a:solidFill>
            </a:endParaRPr>
          </a:p>
        </p:txBody>
      </p:sp>
      <p:sp>
        <p:nvSpPr>
          <p:cNvPr id="3" name="Content Placeholder 2"/>
          <p:cNvSpPr>
            <a:spLocks noGrp="1"/>
          </p:cNvSpPr>
          <p:nvPr>
            <p:ph idx="1"/>
          </p:nvPr>
        </p:nvSpPr>
        <p:spPr>
          <a:xfrm>
            <a:off x="662077" y="2381794"/>
            <a:ext cx="10867845" cy="3751588"/>
          </a:xfrm>
        </p:spPr>
        <p:txBody>
          <a:bodyPr>
            <a:noAutofit/>
          </a:bodyPr>
          <a:lstStyle/>
          <a:p>
            <a:pPr algn="just">
              <a:lnSpc>
                <a:spcPct val="150000"/>
              </a:lnSpc>
              <a:buFont typeface="Wingdings" panose="05000000000000000000" pitchFamily="2" charset="2"/>
              <a:buChar char="Ø"/>
            </a:pPr>
            <a:r>
              <a:rPr lang="en-US" sz="2000" b="0" i="0" dirty="0">
                <a:solidFill>
                  <a:srgbClr val="0D0D0D"/>
                </a:solidFill>
                <a:effectLst/>
                <a:latin typeface="Arial" panose="020B0604020202020204" pitchFamily="34" charset="0"/>
                <a:cs typeface="Arial" panose="020B0604020202020204" pitchFamily="34" charset="0"/>
              </a:rPr>
              <a:t>The proposed system employs machine learning and natural language processing to identify false profiles in online social networks. It integrates SVM and Naïve Bayes algorithms to enhance detection accuracy. </a:t>
            </a:r>
          </a:p>
          <a:p>
            <a:pPr algn="just">
              <a:lnSpc>
                <a:spcPct val="150000"/>
              </a:lnSpc>
              <a:buFont typeface="Wingdings" panose="05000000000000000000" pitchFamily="2" charset="2"/>
              <a:buChar char="Ø"/>
            </a:pPr>
            <a:r>
              <a:rPr lang="en-US" sz="2000" b="0" i="0" dirty="0">
                <a:solidFill>
                  <a:srgbClr val="0D0D0D"/>
                </a:solidFill>
                <a:effectLst/>
                <a:latin typeface="Arial" panose="020B0604020202020204" pitchFamily="34" charset="0"/>
                <a:cs typeface="Arial" panose="020B0604020202020204" pitchFamily="34" charset="0"/>
              </a:rPr>
              <a:t>SVM separates data using an optimal hyperplane, while Naïve Bayes calculates the likelihood of object features belonging to a specific category. Despite Naïve Bayes' assumption of feature independence, it effectively predicts false profiles based on attributes like time, date of publication, posts, language, and geoposition. </a:t>
            </a:r>
          </a:p>
          <a:p>
            <a:pPr algn="just">
              <a:lnSpc>
                <a:spcPct val="150000"/>
              </a:lnSpc>
              <a:buFont typeface="Wingdings" panose="05000000000000000000" pitchFamily="2" charset="2"/>
              <a:buChar char="Ø"/>
            </a:pPr>
            <a:r>
              <a:rPr lang="en-US" sz="2000" b="0" i="0" dirty="0">
                <a:solidFill>
                  <a:srgbClr val="0D0D0D"/>
                </a:solidFill>
                <a:effectLst/>
                <a:latin typeface="Arial" panose="020B0604020202020204" pitchFamily="34" charset="0"/>
                <a:cs typeface="Arial" panose="020B0604020202020204" pitchFamily="34" charset="0"/>
              </a:rPr>
              <a:t>This comprehensive approach aims to improve accuracy in detecting fake profiles by considering multiple characteristics indicative of deceptive behavior in social network profiles.</a:t>
            </a:r>
          </a:p>
        </p:txBody>
      </p:sp>
    </p:spTree>
    <p:extLst>
      <p:ext uri="{BB962C8B-B14F-4D97-AF65-F5344CB8AC3E}">
        <p14:creationId xmlns:p14="http://schemas.microsoft.com/office/powerpoint/2010/main" val="524316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EEF2408-652D-25AD-BC6C-68ABE977DD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66557" y="613842"/>
            <a:ext cx="4252823" cy="6259635"/>
          </a:xfrm>
          <a:prstGeom prst="rect">
            <a:avLst/>
          </a:prstGeom>
        </p:spPr>
      </p:pic>
    </p:spTree>
    <p:extLst>
      <p:ext uri="{BB962C8B-B14F-4D97-AF65-F5344CB8AC3E}">
        <p14:creationId xmlns:p14="http://schemas.microsoft.com/office/powerpoint/2010/main" val="411075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477869"/>
            <a:ext cx="11029616" cy="1013800"/>
          </a:xfrm>
        </p:spPr>
        <p:txBody>
          <a:bodyPr/>
          <a:lstStyle/>
          <a:p>
            <a:r>
              <a:rPr lang="en-IN" b="1" dirty="0">
                <a:solidFill>
                  <a:srgbClr val="FF0000"/>
                </a:solidFill>
                <a:latin typeface="Arial" panose="020B0604020202020204" pitchFamily="34" charset="0"/>
                <a:cs typeface="Arial" panose="020B0604020202020204" pitchFamily="34" charset="0"/>
              </a:rPr>
              <a:t>Advantages of proposed system</a:t>
            </a:r>
            <a:endParaRPr lang="en-IN" dirty="0">
              <a:solidFill>
                <a:srgbClr val="FF0000"/>
              </a:solidFill>
            </a:endParaRPr>
          </a:p>
        </p:txBody>
      </p:sp>
      <p:sp>
        <p:nvSpPr>
          <p:cNvPr id="3" name="Content Placeholder 2"/>
          <p:cNvSpPr>
            <a:spLocks noGrp="1"/>
          </p:cNvSpPr>
          <p:nvPr>
            <p:ph idx="1"/>
          </p:nvPr>
        </p:nvSpPr>
        <p:spPr>
          <a:xfrm>
            <a:off x="581192" y="1595186"/>
            <a:ext cx="9726123" cy="4430926"/>
          </a:xfrm>
        </p:spPr>
        <p:txBody>
          <a:bodyPr>
            <a:normAutofit/>
          </a:bodyPr>
          <a:lstStyle/>
          <a:p>
            <a:pPr algn="just">
              <a:lnSpc>
                <a:spcPct val="150000"/>
              </a:lnSpc>
              <a:buFont typeface="Wingdings" panose="05000000000000000000" pitchFamily="2" charset="2"/>
              <a:buChar char="Ø"/>
            </a:pPr>
            <a:r>
              <a:rPr lang="en-US" sz="2000" dirty="0">
                <a:solidFill>
                  <a:schemeClr val="tx1"/>
                </a:solidFill>
                <a:latin typeface="Arial" panose="020B0604020202020204" pitchFamily="34" charset="0"/>
                <a:cs typeface="Arial" panose="020B0604020202020204" pitchFamily="34" charset="0"/>
              </a:rPr>
              <a:t>Accuracy is high when compared to the existing system. </a:t>
            </a:r>
          </a:p>
          <a:p>
            <a:pPr algn="just">
              <a:lnSpc>
                <a:spcPct val="150000"/>
              </a:lnSpc>
              <a:buFont typeface="Wingdings" panose="05000000000000000000" pitchFamily="2" charset="2"/>
              <a:buChar char="Ø"/>
            </a:pPr>
            <a:r>
              <a:rPr lang="en-US" sz="2000" dirty="0">
                <a:solidFill>
                  <a:schemeClr val="tx1"/>
                </a:solidFill>
                <a:latin typeface="Arial" panose="020B0604020202020204" pitchFamily="34" charset="0"/>
                <a:cs typeface="Arial" panose="020B0604020202020204" pitchFamily="34" charset="0"/>
              </a:rPr>
              <a:t>Fully secure and easily detect the fake profile in social networks. </a:t>
            </a:r>
          </a:p>
          <a:p>
            <a:pPr algn="just">
              <a:lnSpc>
                <a:spcPct val="150000"/>
              </a:lnSpc>
              <a:buFont typeface="Wingdings" panose="05000000000000000000" pitchFamily="2" charset="2"/>
              <a:buChar char="Ø"/>
            </a:pPr>
            <a:r>
              <a:rPr lang="en-US" sz="2000" dirty="0">
                <a:solidFill>
                  <a:schemeClr val="tx1"/>
                </a:solidFill>
                <a:latin typeface="Arial" panose="020B0604020202020204" pitchFamily="34" charset="0"/>
                <a:cs typeface="Arial" panose="020B0604020202020204" pitchFamily="34" charset="0"/>
              </a:rPr>
              <a:t>Time consumption for detecting the fake profiles.</a:t>
            </a:r>
          </a:p>
          <a:p>
            <a:pPr algn="just">
              <a:lnSpc>
                <a:spcPct val="150000"/>
              </a:lnSpc>
              <a:buFont typeface="Wingdings" panose="05000000000000000000" pitchFamily="2" charset="2"/>
              <a:buChar char="Ø"/>
            </a:pPr>
            <a:r>
              <a:rPr lang="en-IN" sz="2000" dirty="0">
                <a:solidFill>
                  <a:schemeClr val="tx1"/>
                </a:solidFill>
                <a:effectLst/>
                <a:latin typeface="Arial" panose="020B0604020202020204" pitchFamily="34" charset="0"/>
                <a:ea typeface="Calibri" panose="020F0502020204030204" pitchFamily="34" charset="0"/>
                <a:cs typeface="Arial" panose="020B0604020202020204" pitchFamily="34" charset="0"/>
              </a:rPr>
              <a:t>In the proposed system, Social Networking offerings have facilitated identity theft and Impersonation attacks for serious as good as naïve attackers.</a:t>
            </a:r>
          </a:p>
          <a:p>
            <a:pPr marL="0" indent="0" algn="just">
              <a:buNone/>
            </a:pPr>
            <a:endParaRPr lang="en-US" sz="16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1723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85" y="816638"/>
            <a:ext cx="8596668" cy="659642"/>
          </a:xfrm>
        </p:spPr>
        <p:txBody>
          <a:bodyPr>
            <a:normAutofit/>
          </a:bodyPr>
          <a:lstStyle/>
          <a:p>
            <a:r>
              <a:rPr lang="en-IN" dirty="0"/>
              <a:t> </a:t>
            </a:r>
            <a:r>
              <a:rPr lang="en-IN" b="1" dirty="0">
                <a:solidFill>
                  <a:srgbClr val="FF0000"/>
                </a:solidFill>
                <a:latin typeface="Arial" panose="020B0604020202020204" pitchFamily="34" charset="0"/>
                <a:cs typeface="Arial" panose="020B0604020202020204" pitchFamily="34" charset="0"/>
              </a:rPr>
              <a:t>HARDWARE REQUIREMENTS</a:t>
            </a:r>
          </a:p>
        </p:txBody>
      </p:sp>
      <p:sp>
        <p:nvSpPr>
          <p:cNvPr id="3" name="Content Placeholder 2"/>
          <p:cNvSpPr>
            <a:spLocks noGrp="1"/>
          </p:cNvSpPr>
          <p:nvPr>
            <p:ph idx="1"/>
          </p:nvPr>
        </p:nvSpPr>
        <p:spPr>
          <a:xfrm>
            <a:off x="668707" y="816638"/>
            <a:ext cx="8596668" cy="4621995"/>
          </a:xfrm>
        </p:spPr>
        <p:txBody>
          <a:bodyPr>
            <a:normAutofit/>
          </a:bodyPr>
          <a:lstStyle/>
          <a:p>
            <a:pPr marL="418465" marR="0" indent="-342900">
              <a:lnSpc>
                <a:spcPct val="150000"/>
              </a:lnSpc>
              <a:spcBef>
                <a:spcPts val="0"/>
              </a:spcBef>
              <a:spcAft>
                <a:spcPts val="800"/>
              </a:spcAft>
              <a:buFont typeface="Wingdings" panose="05000000000000000000" pitchFamily="2" charset="2"/>
              <a:buChar char="Ø"/>
            </a:pPr>
            <a:r>
              <a:rPr lang="en-IN" sz="2000" b="1" spc="5" dirty="0">
                <a:solidFill>
                  <a:schemeClr val="tx1"/>
                </a:solidFill>
                <a:effectLst/>
                <a:latin typeface="Arial" panose="020B0604020202020204" pitchFamily="34" charset="0"/>
                <a:ea typeface="Calibri" panose="020F0502020204030204" pitchFamily="34" charset="0"/>
                <a:cs typeface="Arial" panose="020B0604020202020204" pitchFamily="34" charset="0"/>
              </a:rPr>
              <a:t>P</a:t>
            </a:r>
            <a:r>
              <a:rPr lang="en-IN" sz="20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ro</a:t>
            </a:r>
            <a:r>
              <a:rPr lang="en-IN" sz="2000" b="1" spc="-10" dirty="0">
                <a:solidFill>
                  <a:schemeClr val="tx1"/>
                </a:solidFill>
                <a:effectLst/>
                <a:latin typeface="Arial" panose="020B0604020202020204" pitchFamily="34" charset="0"/>
                <a:ea typeface="Calibri" panose="020F0502020204030204" pitchFamily="34" charset="0"/>
                <a:cs typeface="Arial" panose="020B0604020202020204" pitchFamily="34" charset="0"/>
              </a:rPr>
              <a:t>c</a:t>
            </a:r>
            <a:r>
              <a:rPr lang="en-IN" sz="2000" b="1" spc="-5" dirty="0">
                <a:solidFill>
                  <a:schemeClr val="tx1"/>
                </a:solidFill>
                <a:effectLst/>
                <a:latin typeface="Arial" panose="020B0604020202020204" pitchFamily="34" charset="0"/>
                <a:ea typeface="Calibri" panose="020F0502020204030204" pitchFamily="34" charset="0"/>
                <a:cs typeface="Arial" panose="020B0604020202020204" pitchFamily="34" charset="0"/>
              </a:rPr>
              <a:t>e</a:t>
            </a:r>
            <a:r>
              <a:rPr lang="en-IN" sz="20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ssor</a:t>
            </a:r>
            <a:r>
              <a:rPr lang="en-IN" sz="20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IN" sz="2000" spc="145"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IN" sz="20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IN" sz="2000" spc="295"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IN" sz="2000" spc="5" dirty="0">
                <a:solidFill>
                  <a:schemeClr val="tx1"/>
                </a:solidFill>
                <a:effectLst/>
                <a:latin typeface="Arial" panose="020B0604020202020204" pitchFamily="34" charset="0"/>
                <a:ea typeface="Calibri" panose="020F0502020204030204" pitchFamily="34" charset="0"/>
                <a:cs typeface="Arial" panose="020B0604020202020204" pitchFamily="34" charset="0"/>
              </a:rPr>
              <a:t>P</a:t>
            </a:r>
            <a:r>
              <a:rPr lang="en-IN" sz="2000" spc="-5" dirty="0">
                <a:solidFill>
                  <a:schemeClr val="tx1"/>
                </a:solidFill>
                <a:effectLst/>
                <a:latin typeface="Arial" panose="020B0604020202020204" pitchFamily="34" charset="0"/>
                <a:ea typeface="Calibri" panose="020F0502020204030204" pitchFamily="34" charset="0"/>
                <a:cs typeface="Arial" panose="020B0604020202020204" pitchFamily="34" charset="0"/>
              </a:rPr>
              <a:t>e</a:t>
            </a:r>
            <a:r>
              <a:rPr lang="en-IN" sz="2000" dirty="0">
                <a:solidFill>
                  <a:schemeClr val="tx1"/>
                </a:solidFill>
                <a:effectLst/>
                <a:latin typeface="Arial" panose="020B0604020202020204" pitchFamily="34" charset="0"/>
                <a:ea typeface="Calibri" panose="020F0502020204030204" pitchFamily="34" charset="0"/>
                <a:cs typeface="Arial" panose="020B0604020202020204" pitchFamily="34" charset="0"/>
              </a:rPr>
              <a:t>nt</a:t>
            </a:r>
            <a:r>
              <a:rPr lang="en-IN" sz="2000" spc="5" dirty="0">
                <a:solidFill>
                  <a:schemeClr val="tx1"/>
                </a:solidFill>
                <a:effectLst/>
                <a:latin typeface="Arial" panose="020B0604020202020204" pitchFamily="34" charset="0"/>
                <a:ea typeface="Calibri" panose="020F0502020204030204" pitchFamily="34" charset="0"/>
                <a:cs typeface="Arial" panose="020B0604020202020204" pitchFamily="34" charset="0"/>
              </a:rPr>
              <a:t>i</a:t>
            </a:r>
            <a:r>
              <a:rPr lang="en-IN" sz="2000" dirty="0">
                <a:solidFill>
                  <a:schemeClr val="tx1"/>
                </a:solidFill>
                <a:effectLst/>
                <a:latin typeface="Arial" panose="020B0604020202020204" pitchFamily="34" charset="0"/>
                <a:ea typeface="Calibri" panose="020F0502020204030204" pitchFamily="34" charset="0"/>
                <a:cs typeface="Arial" panose="020B0604020202020204" pitchFamily="34" charset="0"/>
              </a:rPr>
              <a:t>um</a:t>
            </a:r>
            <a:r>
              <a:rPr lang="en-IN" sz="2000" spc="5"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IN" sz="2000" spc="10" dirty="0">
                <a:solidFill>
                  <a:schemeClr val="tx1"/>
                </a:solidFill>
                <a:effectLst/>
                <a:latin typeface="Arial" panose="020B0604020202020204" pitchFamily="34" charset="0"/>
                <a:ea typeface="Calibri" panose="020F0502020204030204" pitchFamily="34" charset="0"/>
                <a:cs typeface="Arial" panose="020B0604020202020204" pitchFamily="34" charset="0"/>
              </a:rPr>
              <a:t>–</a:t>
            </a:r>
            <a:r>
              <a:rPr lang="en-IN" sz="2000" spc="-30" dirty="0">
                <a:solidFill>
                  <a:schemeClr val="tx1"/>
                </a:solidFill>
                <a:effectLst/>
                <a:latin typeface="Arial" panose="020B0604020202020204" pitchFamily="34" charset="0"/>
                <a:ea typeface="Calibri" panose="020F0502020204030204" pitchFamily="34" charset="0"/>
                <a:cs typeface="Arial" panose="020B0604020202020204" pitchFamily="34" charset="0"/>
              </a:rPr>
              <a:t>IV or higher</a:t>
            </a:r>
            <a:endParaRPr lang="en-IN" sz="20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417830" marR="0" indent="-342900">
              <a:lnSpc>
                <a:spcPct val="150000"/>
              </a:lnSpc>
              <a:spcBef>
                <a:spcPts val="0"/>
              </a:spcBef>
              <a:spcAft>
                <a:spcPts val="800"/>
              </a:spcAft>
              <a:buFont typeface="Wingdings" panose="05000000000000000000" pitchFamily="2" charset="2"/>
              <a:buChar char="Ø"/>
            </a:pPr>
            <a:r>
              <a:rPr lang="en-IN" sz="20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RAM </a:t>
            </a:r>
            <a:r>
              <a:rPr lang="en-IN" sz="20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IN" sz="2000" spc="5"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IN" sz="20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IN" sz="2000" spc="295" dirty="0">
                <a:solidFill>
                  <a:schemeClr val="tx1"/>
                </a:solidFill>
                <a:effectLst/>
                <a:latin typeface="Arial" panose="020B0604020202020204" pitchFamily="34" charset="0"/>
                <a:ea typeface="Calibri" panose="020F0502020204030204" pitchFamily="34" charset="0"/>
                <a:cs typeface="Arial" panose="020B0604020202020204" pitchFamily="34" charset="0"/>
              </a:rPr>
              <a:t>4</a:t>
            </a:r>
            <a:r>
              <a:rPr lang="en-IN" sz="2000" dirty="0">
                <a:solidFill>
                  <a:schemeClr val="tx1"/>
                </a:solidFill>
                <a:effectLst/>
                <a:latin typeface="Arial" panose="020B0604020202020204" pitchFamily="34" charset="0"/>
                <a:ea typeface="Calibri" panose="020F0502020204030204" pitchFamily="34" charset="0"/>
                <a:cs typeface="Arial" panose="020B0604020202020204" pitchFamily="34" charset="0"/>
              </a:rPr>
              <a:t> GB</a:t>
            </a:r>
            <a:r>
              <a:rPr lang="en-IN" sz="2000" spc="-1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IN" sz="2000" dirty="0">
                <a:solidFill>
                  <a:schemeClr val="tx1"/>
                </a:solidFill>
                <a:effectLst/>
                <a:latin typeface="Arial" panose="020B0604020202020204" pitchFamily="34" charset="0"/>
                <a:ea typeface="Calibri" panose="020F0502020204030204" pitchFamily="34" charset="0"/>
                <a:cs typeface="Arial" panose="020B0604020202020204" pitchFamily="34" charset="0"/>
              </a:rPr>
              <a:t>(min)</a:t>
            </a:r>
          </a:p>
          <a:p>
            <a:pPr marL="417830" marR="0" indent="-342900">
              <a:lnSpc>
                <a:spcPct val="150000"/>
              </a:lnSpc>
              <a:spcBef>
                <a:spcPts val="465"/>
              </a:spcBef>
              <a:spcAft>
                <a:spcPts val="800"/>
              </a:spcAft>
              <a:buFont typeface="Wingdings" panose="05000000000000000000" pitchFamily="2" charset="2"/>
              <a:buChar char="Ø"/>
            </a:pPr>
            <a:r>
              <a:rPr lang="en-IN" sz="20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H</a:t>
            </a:r>
            <a:r>
              <a:rPr lang="en-IN" sz="2000" b="1" spc="-5" dirty="0">
                <a:solidFill>
                  <a:schemeClr val="tx1"/>
                </a:solidFill>
                <a:effectLst/>
                <a:latin typeface="Arial" panose="020B0604020202020204" pitchFamily="34" charset="0"/>
                <a:ea typeface="Calibri" panose="020F0502020204030204" pitchFamily="34" charset="0"/>
                <a:cs typeface="Arial" panose="020B0604020202020204" pitchFamily="34" charset="0"/>
              </a:rPr>
              <a:t>a</a:t>
            </a:r>
            <a:r>
              <a:rPr lang="en-IN" sz="20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rd </a:t>
            </a:r>
            <a:r>
              <a:rPr lang="en-IN" sz="2000" b="1" spc="-5" dirty="0">
                <a:solidFill>
                  <a:schemeClr val="tx1"/>
                </a:solidFill>
                <a:effectLst/>
                <a:latin typeface="Arial" panose="020B0604020202020204" pitchFamily="34" charset="0"/>
                <a:ea typeface="Calibri" panose="020F0502020204030204" pitchFamily="34" charset="0"/>
                <a:cs typeface="Arial" panose="020B0604020202020204" pitchFamily="34" charset="0"/>
              </a:rPr>
              <a:t>D</a:t>
            </a:r>
            <a:r>
              <a:rPr lang="en-IN" sz="20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isk                     </a:t>
            </a:r>
            <a:r>
              <a:rPr lang="en-IN" sz="2000" b="1" spc="1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IN" sz="20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IN" sz="2000" spc="1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IN" sz="2000" dirty="0">
                <a:solidFill>
                  <a:schemeClr val="tx1"/>
                </a:solidFill>
                <a:effectLst/>
                <a:latin typeface="Arial" panose="020B0604020202020204" pitchFamily="34" charset="0"/>
                <a:ea typeface="Calibri" panose="020F0502020204030204" pitchFamily="34" charset="0"/>
                <a:cs typeface="Arial" panose="020B0604020202020204" pitchFamily="34" charset="0"/>
              </a:rPr>
              <a:t>20 GB</a:t>
            </a:r>
          </a:p>
        </p:txBody>
      </p:sp>
    </p:spTree>
    <p:extLst>
      <p:ext uri="{BB962C8B-B14F-4D97-AF65-F5344CB8AC3E}">
        <p14:creationId xmlns:p14="http://schemas.microsoft.com/office/powerpoint/2010/main" val="375070355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1760</TotalTime>
  <Words>991</Words>
  <Application>Microsoft Office PowerPoint</Application>
  <PresentationFormat>Widescreen</PresentationFormat>
  <Paragraphs>95</Paragraphs>
  <Slides>34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Gill Sans MT</vt:lpstr>
      <vt:lpstr>Times New Roman</vt:lpstr>
      <vt:lpstr>Wingdings</vt:lpstr>
      <vt:lpstr>Wingdings 2</vt:lpstr>
      <vt:lpstr>Dividend</vt:lpstr>
      <vt:lpstr>PowerPoint Presentation</vt:lpstr>
      <vt:lpstr>Content</vt:lpstr>
      <vt:lpstr>Introduction to Project</vt:lpstr>
      <vt:lpstr>Existing System</vt:lpstr>
      <vt:lpstr>Disadvantages of existing system</vt:lpstr>
      <vt:lpstr>Proposed System</vt:lpstr>
      <vt:lpstr>PowerPoint Presentation</vt:lpstr>
      <vt:lpstr>Advantages of proposed system</vt:lpstr>
      <vt:lpstr> HARDWARE REQUIREMENTS</vt:lpstr>
      <vt:lpstr>SOFTWARE REQUIREMENTS </vt:lpstr>
      <vt:lpstr>Novelty of Project</vt:lpstr>
      <vt:lpstr>Architecture</vt:lpstr>
      <vt:lpstr>Modules</vt:lpstr>
      <vt:lpstr>Use case diagram :-</vt:lpstr>
      <vt:lpstr>Class Diagram :-</vt:lpstr>
      <vt:lpstr>Sequence Diagram :-</vt:lpstr>
      <vt:lpstr>Data Flow Diagram :-</vt:lpstr>
      <vt:lpstr>Screen shots </vt:lpstr>
      <vt:lpstr>Register Here :-</vt:lpstr>
      <vt:lpstr>User Profile Details After Registration :-</vt:lpstr>
      <vt:lpstr>Predict Profile  Whether Genuine Or Fake :-</vt:lpstr>
      <vt:lpstr>Service Provider login Interface :-</vt:lpstr>
      <vt:lpstr>All Remote Users Details Who Registered :-</vt:lpstr>
      <vt:lpstr>User Profile Trained And Test Accuracy In Bar Chart :-</vt:lpstr>
      <vt:lpstr>User Profile Trained And Test Accuracy In Line Chart :-</vt:lpstr>
      <vt:lpstr>User Profile Trained And Test Accuracy In Pie Chart :-</vt:lpstr>
      <vt:lpstr>All Profiles Status That Are Predicted :-</vt:lpstr>
      <vt:lpstr>Profile Status Prediction Type Ratio :-</vt:lpstr>
      <vt:lpstr>Profile Status Prediction Type Ratio In Line Chart :-</vt:lpstr>
      <vt:lpstr>Profile Status Prediction Type Ratio In Pie Chart :-</vt:lpstr>
      <vt:lpstr>CONCLUSION</vt:lpstr>
      <vt:lpstr>Future scope</vt:lpstr>
      <vt:lpstr>References</vt:lpstr>
      <vt:lpstr>THANK YOU!</vt:lpstr>
    </vt:vector>
  </TitlesOfParts>
  <Company>CtrlSoft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of Project Report</dc:title>
  <dc:creator>V GOPI SINGH</dc:creator>
  <cp:lastModifiedBy>V GOPI SINGH</cp:lastModifiedBy>
  <cp:revision>42</cp:revision>
  <dcterms:created xsi:type="dcterms:W3CDTF">2020-01-26T06:28:38Z</dcterms:created>
  <dcterms:modified xsi:type="dcterms:W3CDTF">2024-03-23T06:27:13Z</dcterms:modified>
</cp:coreProperties>
</file>